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501"/>
    <p:restoredTop sz="95801" autoAdjust="0"/>
  </p:normalViewPr>
  <p:slideViewPr>
    <p:cSldViewPr snapToGrid="0" snapToObjects="1">
      <p:cViewPr varScale="1">
        <p:scale>
          <a:sx n="122" d="100"/>
          <a:sy n="122" d="100"/>
        </p:scale>
        <p:origin x="330" y="10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6/11/relationships/changesInfo" Target="changesInfos/changesInfo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9/4/2024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9/4/2024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9/4/2024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9/4/2024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9/4/2024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9/4/2024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9/4/2024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9/4/2024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9/4/2024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9/4/2024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9/4/2024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9/4/2024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YanniCristo/IBM-Applied-Data-Science-SpaceX/blob/f78408fc8bd0b3a2d36552766ec2de026b471314/Module%201%20-%20Data%20Collection/3.%20Data%20wrangling.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YanniCristo/IBM-Applied-Data-Science-SpaceX/blob/04540998c52ecf97a984f41c8aa9441d668eca54/Module%202%20-%20Exploratory%20analysis%20with%20SQL/2.%20EDA%20with%20Visualiza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YanniCristo/IBM-Applied-Data-Science-SpaceX/blob/04540998c52ecf97a984f41c8aa9441d668eca54/Module%202%20-%20Exploratory%20analysis%20with%20SQL/1.%20EDA%20with%20SQL%20sql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YanniCristo/IBM-Applied-Data-Science-SpaceX/blob/05b951fedadf05dd5509b39dacf638a0cfd75770/Module%203%20-%20Visual%20Analytics%20and%20Dashboards/1.%20Visual%20analytics%20with%20Folium.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YanniCristo/IBM-Applied-Data-Science-SpaceX/blob/bbf552b04277280319c85e98bfa4841ce27d5c53/Module%203%20-%20Visual%20Analytics%20and%20Dashboards/Dash%20Wildfire.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YanniCristo/IBM-Applied-Data-Science-SpaceX/blob/bbf552b04277280319c85e98bfa4841ce27d5c53/Module%204%20-%20Predictive%20Analysis/Machine%20Learning%20Predic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3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38.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40.png"/></Relationships>
</file>

<file path=ppt/slides/_rels/slide42.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43.png"/></Relationships>
</file>

<file path=ppt/slides/_rels/slide4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YanniCristo/IBM-Applied-Data-Science-SpaceX/blob/73b87e4459bf070496e3c12995b73f6d381610b7/Module%201%20-%20Data%20Collection/1.%20Data%20collection%20api.ipynb" TargetMode="Externa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YanniCristo/IBM-Applied-Data-Science-SpaceX/blob/fef78526284c4ba5dada2133c351c36b1e89068c/Module%201%20-%20Data%20Collection/2.%20Webscraping.ipynb" TargetMode="Externa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Fulvio Pinna</a:t>
            </a:r>
          </a:p>
          <a:p>
            <a:r>
              <a:rPr lang="en-US" dirty="0">
                <a:solidFill>
                  <a:schemeClr val="bg2"/>
                </a:solidFill>
                <a:latin typeface="Abadi" panose="020B0604020104020204" pitchFamily="34" charset="0"/>
                <a:ea typeface="SF Pro" pitchFamily="2" charset="0"/>
                <a:cs typeface="SF Pro" pitchFamily="2" charset="0"/>
              </a:rPr>
              <a:t>3 September 2024</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299504" cy="4351338"/>
          </a:xfrm>
          <a:prstGeom prst="rect">
            <a:avLst/>
          </a:prstGeom>
        </p:spPr>
        <p:txBody>
          <a:bodyPr/>
          <a:lstStyle/>
          <a:p>
            <a:r>
              <a:rPr lang="en-US" sz="1800" b="0" i="0" u="none" strike="noStrike" baseline="0" dirty="0">
                <a:solidFill>
                  <a:srgbClr val="292929"/>
                </a:solidFill>
                <a:latin typeface="Abadi" panose="020B0604020104020204" pitchFamily="34" charset="0"/>
              </a:rPr>
              <a:t>I performed exploratory data analysis and determined the training labels.</a:t>
            </a:r>
          </a:p>
          <a:p>
            <a:endParaRPr lang="en-US" sz="1800" b="0" i="0" u="none" strike="noStrike" baseline="0" dirty="0">
              <a:solidFill>
                <a:srgbClr val="292929"/>
              </a:solidFill>
              <a:latin typeface="Abadi" panose="020B0604020104020204" pitchFamily="34" charset="0"/>
            </a:endParaRPr>
          </a:p>
          <a:p>
            <a:r>
              <a:rPr lang="en-US" sz="1800" b="0" i="0" u="none" strike="noStrike" baseline="0" dirty="0">
                <a:solidFill>
                  <a:srgbClr val="292929"/>
                </a:solidFill>
                <a:latin typeface="Abadi" panose="020B0604020104020204" pitchFamily="34" charset="0"/>
              </a:rPr>
              <a:t>Calculated the number of launches for each site, and the number and occurrence of each orbits.</a:t>
            </a:r>
          </a:p>
          <a:p>
            <a:endParaRPr lang="en-US" sz="1800" b="0" i="0" u="none" strike="noStrike" baseline="0" dirty="0">
              <a:solidFill>
                <a:srgbClr val="292929"/>
              </a:solidFill>
              <a:latin typeface="Abadi" panose="020B0604020104020204" pitchFamily="34" charset="0"/>
            </a:endParaRPr>
          </a:p>
          <a:p>
            <a:r>
              <a:rPr lang="en-US" sz="1800" b="0" i="0" u="none" strike="noStrike" baseline="0" dirty="0">
                <a:solidFill>
                  <a:srgbClr val="292929"/>
                </a:solidFill>
                <a:latin typeface="Abadi" panose="020B0604020104020204" pitchFamily="34" charset="0"/>
              </a:rPr>
              <a:t>Created landing outcome label from outcome column and exported the results to csv.</a:t>
            </a:r>
          </a:p>
          <a:p>
            <a:endParaRPr lang="en-US" sz="1800" b="0" i="0" u="none" strike="noStrike" baseline="0" dirty="0">
              <a:solidFill>
                <a:srgbClr val="292929"/>
              </a:solidFill>
              <a:latin typeface="Abadi" panose="020B0604020104020204" pitchFamily="34" charset="0"/>
            </a:endParaRPr>
          </a:p>
          <a:p>
            <a:r>
              <a:rPr lang="en-US" sz="1800" b="0" i="0" u="none" strike="noStrike" baseline="0" dirty="0">
                <a:solidFill>
                  <a:srgbClr val="292929"/>
                </a:solidFill>
                <a:latin typeface="Abadi" panose="020B0604020104020204" pitchFamily="34" charset="0"/>
              </a:rPr>
              <a:t>The link to the notebook is </a:t>
            </a:r>
            <a:r>
              <a:rPr lang="en-US" sz="1800" b="0" i="0" u="none" strike="noStrike" baseline="0" dirty="0">
                <a:solidFill>
                  <a:srgbClr val="1C7CDB"/>
                </a:solidFill>
                <a:latin typeface="Abadi" panose="020B0604020104020204" pitchFamily="34" charset="0"/>
                <a:hlinkClick r:id="rId3"/>
              </a:rPr>
              <a:t>Data Wrangling</a:t>
            </a:r>
            <a:endParaRPr lang="en-US" sz="1800" b="0" i="0" u="none" strike="noStrike" baseline="0" dirty="0">
              <a:solidFill>
                <a:srgbClr val="1C7CDB"/>
              </a:solidFill>
              <a:latin typeface="Abadi" panose="020B0604020104020204" pitchFamily="34" charset="0"/>
            </a:endParaRPr>
          </a:p>
          <a:p>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50840"/>
            <a:ext cx="10515601" cy="4821360"/>
          </a:xfrm>
          <a:prstGeom prst="rect">
            <a:avLst/>
          </a:prstGeom>
        </p:spPr>
        <p:txBody>
          <a:bodyPr lIns="91440" tIns="45720" rIns="91440" bIns="45720" anchor="t"/>
          <a:lstStyle/>
          <a:p>
            <a:r>
              <a:rPr lang="en-US" sz="1800" b="0" i="0" u="none" strike="noStrike" baseline="0" dirty="0">
                <a:solidFill>
                  <a:srgbClr val="292929"/>
                </a:solidFill>
                <a:latin typeface="Abadi" panose="020B0604020104020204" pitchFamily="34" charset="0"/>
              </a:rPr>
              <a:t>I explored the data and show the relationship between flight number and launch Site, payload and launch site, success rate of each orbit type, flight number and orbit type, the launch success yearly trend. </a:t>
            </a:r>
          </a:p>
          <a:p>
            <a:endParaRPr lang="it-IT" sz="1800" b="0" i="0" u="none" strike="noStrike" baseline="0" dirty="0">
              <a:solidFill>
                <a:srgbClr val="000000"/>
              </a:solidFill>
              <a:latin typeface="Abadi" panose="020B0604020104020204" pitchFamily="34" charset="0"/>
            </a:endParaRPr>
          </a:p>
          <a:p>
            <a:r>
              <a:rPr lang="en-US" sz="1800" b="0" i="0" u="none" strike="noStrike" baseline="0" dirty="0">
                <a:solidFill>
                  <a:srgbClr val="292929"/>
                </a:solidFill>
                <a:latin typeface="Abadi" panose="020B0604020104020204" pitchFamily="34" charset="0"/>
              </a:rPr>
              <a:t>The link to the notebook is </a:t>
            </a:r>
            <a:r>
              <a:rPr lang="en-US" sz="1800" b="0" i="0" u="none" strike="noStrike" baseline="0" dirty="0">
                <a:solidFill>
                  <a:srgbClr val="1C7CDB"/>
                </a:solidFill>
                <a:latin typeface="Abadi" panose="020B0604020104020204" pitchFamily="34" charset="0"/>
                <a:hlinkClick r:id="rId3"/>
              </a:rPr>
              <a:t>Exploratory Data Analysis</a:t>
            </a:r>
            <a:endParaRPr lang="en-US" sz="1800" b="0" i="0" u="none" strike="noStrike" baseline="0" dirty="0">
              <a:solidFill>
                <a:srgbClr val="1C7CDB"/>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r>
              <a:rPr lang="en-US" sz="1800" b="0" i="0" u="none" strike="noStrike" baseline="0" dirty="0">
                <a:solidFill>
                  <a:srgbClr val="292929"/>
                </a:solidFill>
                <a:latin typeface="Abadi" panose="020B0604020104020204" pitchFamily="34" charset="0"/>
              </a:rPr>
              <a:t>I applied EDA with SQL to get insight from the data and wrote queries to find out:</a:t>
            </a:r>
          </a:p>
          <a:p>
            <a:endParaRPr lang="en-US" sz="1800" b="0" i="0" u="none" strike="noStrike" baseline="0" dirty="0">
              <a:solidFill>
                <a:srgbClr val="292929"/>
              </a:solidFill>
              <a:latin typeface="Abadi" panose="020B0604020104020204" pitchFamily="34" charset="0"/>
            </a:endParaRPr>
          </a:p>
          <a:p>
            <a:pPr lvl="1"/>
            <a:r>
              <a:rPr lang="en-US" sz="1400" b="0" i="0" u="none" strike="noStrike" baseline="0" dirty="0">
                <a:solidFill>
                  <a:srgbClr val="767070"/>
                </a:solidFill>
                <a:latin typeface="Abadi" panose="020B0604020104020204" pitchFamily="34" charset="0"/>
              </a:rPr>
              <a:t>The names of unique launch sites in the space mission.</a:t>
            </a:r>
          </a:p>
          <a:p>
            <a:pPr lvl="1"/>
            <a:endParaRPr lang="en-US" sz="1400" b="0" i="0" u="none" strike="noStrike" baseline="0" dirty="0">
              <a:solidFill>
                <a:srgbClr val="767070"/>
              </a:solidFill>
              <a:latin typeface="Abadi" panose="020B0604020104020204" pitchFamily="34" charset="0"/>
            </a:endParaRPr>
          </a:p>
          <a:p>
            <a:pPr lvl="1"/>
            <a:r>
              <a:rPr lang="en-US" sz="1400" b="0" i="0" u="none" strike="noStrike" baseline="0" dirty="0">
                <a:solidFill>
                  <a:srgbClr val="767070"/>
                </a:solidFill>
                <a:latin typeface="Abadi" panose="020B0604020104020204" pitchFamily="34" charset="0"/>
              </a:rPr>
              <a:t>The total payload mass carried by boosters launched by NASA (CRS)</a:t>
            </a:r>
          </a:p>
          <a:p>
            <a:pPr lvl="1"/>
            <a:endParaRPr lang="en-US" sz="1400" b="0" i="0" u="none" strike="noStrike" baseline="0" dirty="0">
              <a:solidFill>
                <a:srgbClr val="767070"/>
              </a:solidFill>
              <a:latin typeface="Abadi" panose="020B0604020104020204" pitchFamily="34" charset="0"/>
            </a:endParaRPr>
          </a:p>
          <a:p>
            <a:pPr lvl="1"/>
            <a:r>
              <a:rPr lang="en-US" sz="1400" b="0" i="0" u="none" strike="noStrike" baseline="0" dirty="0">
                <a:solidFill>
                  <a:srgbClr val="767070"/>
                </a:solidFill>
                <a:latin typeface="Abadi" panose="020B0604020104020204" pitchFamily="34" charset="0"/>
              </a:rPr>
              <a:t>The average payload mass carried by booster version F9 v1.1</a:t>
            </a:r>
          </a:p>
          <a:p>
            <a:pPr lvl="1"/>
            <a:endParaRPr lang="en-US" sz="1400" b="0" i="0" u="none" strike="noStrike" baseline="0" dirty="0">
              <a:solidFill>
                <a:srgbClr val="767070"/>
              </a:solidFill>
              <a:latin typeface="Abadi" panose="020B0604020104020204" pitchFamily="34" charset="0"/>
            </a:endParaRPr>
          </a:p>
          <a:p>
            <a:pPr lvl="1"/>
            <a:r>
              <a:rPr lang="en-US" sz="1400" b="0" i="0" u="none" strike="noStrike" baseline="0" dirty="0">
                <a:solidFill>
                  <a:srgbClr val="767070"/>
                </a:solidFill>
                <a:latin typeface="Abadi" panose="020B0604020104020204" pitchFamily="34" charset="0"/>
              </a:rPr>
              <a:t>The total number of successful and failure mission outcomes</a:t>
            </a:r>
          </a:p>
          <a:p>
            <a:pPr lvl="1"/>
            <a:endParaRPr lang="en-US" sz="1400" b="0" i="0" u="none" strike="noStrike" baseline="0" dirty="0">
              <a:solidFill>
                <a:srgbClr val="767070"/>
              </a:solidFill>
              <a:latin typeface="Abadi" panose="020B0604020104020204" pitchFamily="34" charset="0"/>
            </a:endParaRPr>
          </a:p>
          <a:p>
            <a:pPr lvl="1"/>
            <a:r>
              <a:rPr lang="en-US" sz="1400" b="0" i="0" u="none" strike="noStrike" baseline="0" dirty="0">
                <a:solidFill>
                  <a:srgbClr val="767070"/>
                </a:solidFill>
                <a:latin typeface="Abadi" panose="020B0604020104020204" pitchFamily="34" charset="0"/>
              </a:rPr>
              <a:t>The failed landing outcomes in drone ship, their booster version and launch site names.</a:t>
            </a:r>
          </a:p>
          <a:p>
            <a:pPr lvl="1"/>
            <a:endParaRPr lang="en-US" sz="1400" b="0" i="0" u="none" strike="noStrike" baseline="0" dirty="0">
              <a:solidFill>
                <a:srgbClr val="767070"/>
              </a:solidFill>
              <a:latin typeface="Abadi" panose="020B0604020104020204" pitchFamily="34" charset="0"/>
            </a:endParaRPr>
          </a:p>
          <a:p>
            <a:r>
              <a:rPr lang="en-US" sz="1800" b="0" i="0" u="none" strike="noStrike" baseline="0" dirty="0">
                <a:solidFill>
                  <a:srgbClr val="292929"/>
                </a:solidFill>
                <a:latin typeface="Abadi" panose="020B0604020104020204" pitchFamily="34" charset="0"/>
              </a:rPr>
              <a:t>The link to the notebook is </a:t>
            </a:r>
            <a:r>
              <a:rPr lang="en-US" sz="1800" b="0" i="0" u="none" strike="noStrike" baseline="0" dirty="0">
                <a:solidFill>
                  <a:srgbClr val="1C7CDB"/>
                </a:solidFill>
                <a:latin typeface="Abadi" panose="020B0604020104020204" pitchFamily="34" charset="0"/>
                <a:hlinkClick r:id="rId3"/>
              </a:rPr>
              <a:t>EDA with SQL</a:t>
            </a:r>
            <a:endParaRPr lang="en-US" sz="1800" b="0" i="0" u="none" strike="noStrike" baseline="0" dirty="0">
              <a:solidFill>
                <a:srgbClr val="1C7CDB"/>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470607"/>
            <a:ext cx="10515600" cy="4351338"/>
          </a:xfrm>
          <a:prstGeom prst="rect">
            <a:avLst/>
          </a:prstGeom>
        </p:spPr>
        <p:txBody>
          <a:bodyPr>
            <a:normAutofit/>
          </a:bodyPr>
          <a:lstStyle/>
          <a:p>
            <a:r>
              <a:rPr lang="en-US" sz="1800" b="0" i="0" u="none" strike="noStrike" baseline="0" dirty="0">
                <a:solidFill>
                  <a:srgbClr val="292929"/>
                </a:solidFill>
                <a:latin typeface="Abadi" panose="020B0604020104020204" pitchFamily="34" charset="0"/>
              </a:rPr>
              <a:t>I marked all launch sites, and added map objects such as markers, circles, lines to mark the success or failure of launches for each site on the folium map.</a:t>
            </a:r>
          </a:p>
          <a:p>
            <a:endParaRPr lang="en-US" sz="1800" b="0" i="0" u="none" strike="noStrike" baseline="0" dirty="0">
              <a:solidFill>
                <a:srgbClr val="292929"/>
              </a:solidFill>
              <a:latin typeface="Abadi" panose="020B0604020104020204" pitchFamily="34" charset="0"/>
            </a:endParaRPr>
          </a:p>
          <a:p>
            <a:r>
              <a:rPr lang="en-US" sz="1800" b="0" i="0" u="none" strike="noStrike" baseline="0" dirty="0">
                <a:solidFill>
                  <a:srgbClr val="292929"/>
                </a:solidFill>
                <a:latin typeface="Abadi" panose="020B0604020104020204" pitchFamily="34" charset="0"/>
              </a:rPr>
              <a:t>Assigned the feature launch outcomes (failure or success) to class 0 (failure) and </a:t>
            </a:r>
            <a:r>
              <a:rPr lang="en-US" sz="1800" dirty="0">
                <a:solidFill>
                  <a:srgbClr val="292929"/>
                </a:solidFill>
                <a:latin typeface="Abadi" panose="020B0604020104020204" pitchFamily="34" charset="0"/>
              </a:rPr>
              <a:t>1 (success)</a:t>
            </a:r>
            <a:r>
              <a:rPr lang="en-US" sz="1800" b="0" i="0" u="none" strike="noStrike" baseline="0" dirty="0">
                <a:solidFill>
                  <a:srgbClr val="292929"/>
                </a:solidFill>
                <a:latin typeface="Abadi" panose="020B0604020104020204" pitchFamily="34" charset="0"/>
              </a:rPr>
              <a:t>.</a:t>
            </a:r>
          </a:p>
          <a:p>
            <a:endParaRPr lang="en-US" sz="1800" b="0" i="0" u="none" strike="noStrike" baseline="0" dirty="0">
              <a:solidFill>
                <a:srgbClr val="292929"/>
              </a:solidFill>
              <a:latin typeface="Abadi" panose="020B0604020104020204" pitchFamily="34" charset="0"/>
            </a:endParaRPr>
          </a:p>
          <a:p>
            <a:r>
              <a:rPr lang="en-US" sz="1800" b="0" i="0" u="none" strike="noStrike" baseline="0" dirty="0">
                <a:solidFill>
                  <a:srgbClr val="292929"/>
                </a:solidFill>
                <a:latin typeface="Abadi" panose="020B0604020104020204" pitchFamily="34" charset="0"/>
              </a:rPr>
              <a:t>Calculated the distances between a launch site to its proximities and answered some question like:</a:t>
            </a:r>
          </a:p>
          <a:p>
            <a:pPr lvl="1"/>
            <a:endParaRPr lang="en-US" sz="1400" b="0" i="0" u="none" strike="noStrike" baseline="0" dirty="0">
              <a:solidFill>
                <a:srgbClr val="767070"/>
              </a:solidFill>
              <a:latin typeface="Abadi" panose="020B0604020104020204" pitchFamily="34" charset="0"/>
            </a:endParaRPr>
          </a:p>
          <a:p>
            <a:pPr lvl="1"/>
            <a:r>
              <a:rPr lang="en-US" sz="1400" b="0" i="0" u="none" strike="noStrike" baseline="0" dirty="0">
                <a:solidFill>
                  <a:srgbClr val="767070"/>
                </a:solidFill>
                <a:latin typeface="Abadi" panose="020B0604020104020204" pitchFamily="34" charset="0"/>
              </a:rPr>
              <a:t>Are launch sites near railways, highways and coastlines.</a:t>
            </a:r>
          </a:p>
          <a:p>
            <a:pPr lvl="1"/>
            <a:r>
              <a:rPr lang="en-US" sz="1400" b="0" i="0" u="none" strike="noStrike" baseline="0" dirty="0">
                <a:solidFill>
                  <a:srgbClr val="767070"/>
                </a:solidFill>
                <a:latin typeface="Abadi" panose="020B0604020104020204" pitchFamily="34" charset="0"/>
              </a:rPr>
              <a:t>Do launch sites keep certain distance away from cities.</a:t>
            </a:r>
          </a:p>
          <a:p>
            <a:endParaRPr lang="en-US" sz="2200" dirty="0">
              <a:solidFill>
                <a:schemeClr val="accent3">
                  <a:lumMod val="25000"/>
                </a:schemeClr>
              </a:solidFill>
              <a:latin typeface="Abadi" panose="020B0604020104020204" pitchFamily="34" charset="0"/>
            </a:endParaRPr>
          </a:p>
          <a:p>
            <a:r>
              <a:rPr lang="en-US" sz="1800" b="0" i="0" u="none" strike="noStrike" baseline="0" dirty="0">
                <a:solidFill>
                  <a:srgbClr val="292929"/>
                </a:solidFill>
                <a:latin typeface="Abadi" panose="020B0604020104020204" pitchFamily="34" charset="0"/>
              </a:rPr>
              <a:t>The link to the notebook is </a:t>
            </a:r>
            <a:r>
              <a:rPr lang="en-US" sz="1800" b="0" i="0" u="none" strike="noStrike" baseline="0" dirty="0">
                <a:solidFill>
                  <a:srgbClr val="1C7CDB"/>
                </a:solidFill>
                <a:latin typeface="Abadi" panose="020B0604020104020204" pitchFamily="34" charset="0"/>
                <a:hlinkClick r:id="rId3"/>
              </a:rPr>
              <a:t>Visual analytic with Folium</a:t>
            </a:r>
            <a:endParaRPr lang="en-US" sz="1800" b="0" i="0" u="none" strike="noStrike" baseline="0" dirty="0">
              <a:solidFill>
                <a:srgbClr val="1C7CDB"/>
              </a:solidFill>
              <a:latin typeface="Abadi" panose="020B0604020104020204" pitchFamily="34" charset="0"/>
            </a:endParaRPr>
          </a:p>
          <a:p>
            <a:endParaRPr lang="en-US" sz="1800" b="0" i="0" u="none" strike="noStrike" baseline="0" dirty="0">
              <a:solidFill>
                <a:srgbClr val="1C7CDB"/>
              </a:solidFill>
              <a:latin typeface="Abadi" panose="020B0604020104020204" pitchFamily="34" charset="0"/>
            </a:endParaRPr>
          </a:p>
          <a:p>
            <a:pPr>
              <a:lnSpc>
                <a:spcPct val="100000"/>
              </a:lnSpc>
              <a:spcBef>
                <a:spcPts val="1400"/>
              </a:spcBef>
            </a:pPr>
            <a:endParaRPr lang="en-US" sz="3600" dirty="0">
              <a:solidFill>
                <a:schemeClr val="accent3">
                  <a:lumMod val="25000"/>
                </a:schemeClr>
              </a:solidFill>
              <a:latin typeface="Abadi" panose="020B0604020104020204" pitchFamily="34" charset="0"/>
            </a:endParaRP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r>
              <a:rPr lang="en-US" sz="1800" b="0" i="0" u="none" strike="noStrike" baseline="0" dirty="0">
                <a:solidFill>
                  <a:srgbClr val="292929"/>
                </a:solidFill>
                <a:latin typeface="Abadi" panose="020B0604020104020204" pitchFamily="34" charset="0"/>
              </a:rPr>
              <a:t>I built an interactive dashboard with </a:t>
            </a:r>
            <a:r>
              <a:rPr lang="en-US" sz="1800" b="0" i="0" u="none" strike="noStrike" baseline="0" dirty="0" err="1">
                <a:solidFill>
                  <a:srgbClr val="292929"/>
                </a:solidFill>
                <a:latin typeface="Abadi" panose="020B0604020104020204" pitchFamily="34" charset="0"/>
              </a:rPr>
              <a:t>Plotly</a:t>
            </a:r>
            <a:r>
              <a:rPr lang="en-US" sz="1800" b="0" i="0" u="none" strike="noStrike" baseline="0" dirty="0">
                <a:solidFill>
                  <a:srgbClr val="292929"/>
                </a:solidFill>
                <a:latin typeface="Abadi" panose="020B0604020104020204" pitchFamily="34" charset="0"/>
              </a:rPr>
              <a:t> dash.</a:t>
            </a:r>
          </a:p>
          <a:p>
            <a:endParaRPr lang="en-US" sz="1800" b="0" i="0" u="none" strike="noStrike" baseline="0" dirty="0">
              <a:solidFill>
                <a:srgbClr val="292929"/>
              </a:solidFill>
              <a:latin typeface="Abadi" panose="020B0604020104020204" pitchFamily="34" charset="0"/>
            </a:endParaRPr>
          </a:p>
          <a:p>
            <a:r>
              <a:rPr lang="en-US" sz="1800" b="0" i="0" u="none" strike="noStrike" baseline="0" dirty="0">
                <a:solidFill>
                  <a:srgbClr val="292929"/>
                </a:solidFill>
                <a:latin typeface="Abadi" panose="020B0604020104020204" pitchFamily="34" charset="0"/>
              </a:rPr>
              <a:t>Plotted pie charts showing the total launches by a certain sites.</a:t>
            </a:r>
          </a:p>
          <a:p>
            <a:endParaRPr lang="en-US" sz="1800" b="0" i="0" u="none" strike="noStrike" baseline="0" dirty="0">
              <a:solidFill>
                <a:srgbClr val="292929"/>
              </a:solidFill>
              <a:latin typeface="Abadi" panose="020B0604020104020204" pitchFamily="34" charset="0"/>
            </a:endParaRPr>
          </a:p>
          <a:p>
            <a:r>
              <a:rPr lang="en-US" sz="1800" b="0" i="0" u="none" strike="noStrike" baseline="0" dirty="0">
                <a:solidFill>
                  <a:srgbClr val="292929"/>
                </a:solidFill>
                <a:latin typeface="Abadi" panose="020B0604020104020204" pitchFamily="34" charset="0"/>
              </a:rPr>
              <a:t>Plotted scatter graph showing the relationship with Outcome and Payload Mass (Kg) for the different booster version.</a:t>
            </a:r>
          </a:p>
          <a:p>
            <a:endParaRPr lang="en-US" sz="1800" b="0" i="0" u="none" strike="noStrike" baseline="0" dirty="0">
              <a:solidFill>
                <a:srgbClr val="292929"/>
              </a:solidFill>
              <a:latin typeface="Abadi" panose="020B0604020104020204" pitchFamily="34" charset="0"/>
            </a:endParaRPr>
          </a:p>
          <a:p>
            <a:r>
              <a:rPr lang="en-US" sz="1800" b="0" i="0" u="none" strike="noStrike" baseline="0" dirty="0">
                <a:solidFill>
                  <a:srgbClr val="292929"/>
                </a:solidFill>
                <a:latin typeface="Abadi" panose="020B0604020104020204" pitchFamily="34" charset="0"/>
              </a:rPr>
              <a:t>The link to the notebook is </a:t>
            </a:r>
            <a:r>
              <a:rPr lang="en-US" sz="1800" b="0" i="0" u="none" strike="noStrike" baseline="0" dirty="0">
                <a:solidFill>
                  <a:srgbClr val="1C7CDB"/>
                </a:solidFill>
                <a:latin typeface="Abadi" panose="020B0604020104020204" pitchFamily="34" charset="0"/>
                <a:hlinkClick r:id="rId3"/>
              </a:rPr>
              <a:t>Dashboard</a:t>
            </a:r>
            <a:endParaRPr lang="en-US" sz="1800" b="0" i="0" u="none" strike="noStrike" baseline="0" dirty="0">
              <a:solidFill>
                <a:srgbClr val="1C7CDB"/>
              </a:solidFill>
              <a:latin typeface="Abadi" panose="020B0604020104020204" pitchFamily="34" charset="0"/>
            </a:endParaRPr>
          </a:p>
          <a:p>
            <a:endParaRPr lang="en-US" sz="1800" b="0" i="0" u="none" strike="noStrike" baseline="0" dirty="0">
              <a:solidFill>
                <a:srgbClr val="1C7CDB"/>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601374" cy="4351338"/>
          </a:xfrm>
          <a:prstGeom prst="rect">
            <a:avLst/>
          </a:prstGeom>
        </p:spPr>
        <p:txBody>
          <a:bodyPr>
            <a:normAutofit/>
          </a:bodyPr>
          <a:lstStyle/>
          <a:p>
            <a:r>
              <a:rPr lang="en-US" sz="1800" b="0" i="0" u="none" strike="noStrike" baseline="0" dirty="0">
                <a:solidFill>
                  <a:srgbClr val="292929"/>
                </a:solidFill>
                <a:latin typeface="Abadi" panose="020B0604020104020204" pitchFamily="34" charset="0"/>
              </a:rPr>
              <a:t>I loaded the data using </a:t>
            </a:r>
            <a:r>
              <a:rPr lang="en-US" sz="1800" b="0" i="0" u="none" strike="noStrike" baseline="0" dirty="0" err="1">
                <a:solidFill>
                  <a:srgbClr val="292929"/>
                </a:solidFill>
                <a:latin typeface="Abadi" panose="020B0604020104020204" pitchFamily="34" charset="0"/>
              </a:rPr>
              <a:t>numpy</a:t>
            </a:r>
            <a:r>
              <a:rPr lang="en-US" sz="1800" b="0" i="0" u="none" strike="noStrike" baseline="0" dirty="0">
                <a:solidFill>
                  <a:srgbClr val="292929"/>
                </a:solidFill>
                <a:latin typeface="Abadi" panose="020B0604020104020204" pitchFamily="34" charset="0"/>
              </a:rPr>
              <a:t> and pandas, transformed the data, split our data into training and testing.</a:t>
            </a:r>
          </a:p>
          <a:p>
            <a:endParaRPr lang="en-US" sz="1800" b="0" i="0" u="none" strike="noStrike" baseline="0" dirty="0">
              <a:solidFill>
                <a:srgbClr val="292929"/>
              </a:solidFill>
              <a:latin typeface="Abadi" panose="020B0604020104020204" pitchFamily="34" charset="0"/>
            </a:endParaRPr>
          </a:p>
          <a:p>
            <a:r>
              <a:rPr lang="en-US" sz="1800" b="0" i="0" u="none" strike="noStrike" baseline="0" dirty="0">
                <a:solidFill>
                  <a:srgbClr val="292929"/>
                </a:solidFill>
                <a:latin typeface="Abadi" panose="020B0604020104020204" pitchFamily="34" charset="0"/>
              </a:rPr>
              <a:t>Built different machine learning models and tune different hyperparameters using </a:t>
            </a:r>
            <a:r>
              <a:rPr lang="en-US" sz="1800" b="0" i="0" u="none" strike="noStrike" baseline="0" dirty="0" err="1">
                <a:solidFill>
                  <a:srgbClr val="292929"/>
                </a:solidFill>
                <a:latin typeface="Abadi" panose="020B0604020104020204" pitchFamily="34" charset="0"/>
              </a:rPr>
              <a:t>GridSearchCV</a:t>
            </a:r>
            <a:r>
              <a:rPr lang="en-US" sz="1800" b="0" i="0" u="none" strike="noStrike" baseline="0" dirty="0">
                <a:solidFill>
                  <a:srgbClr val="292929"/>
                </a:solidFill>
                <a:latin typeface="Abadi" panose="020B0604020104020204" pitchFamily="34" charset="0"/>
              </a:rPr>
              <a:t>.</a:t>
            </a:r>
          </a:p>
          <a:p>
            <a:endParaRPr lang="en-US" sz="1800" b="0" i="0" u="none" strike="noStrike" baseline="0" dirty="0">
              <a:solidFill>
                <a:srgbClr val="292929"/>
              </a:solidFill>
              <a:latin typeface="Abadi" panose="020B0604020104020204" pitchFamily="34" charset="0"/>
            </a:endParaRPr>
          </a:p>
          <a:p>
            <a:r>
              <a:rPr lang="en-US" sz="1800" b="0" i="0" u="none" strike="noStrike" baseline="0" dirty="0">
                <a:solidFill>
                  <a:srgbClr val="292929"/>
                </a:solidFill>
                <a:latin typeface="Abadi" panose="020B0604020104020204" pitchFamily="34" charset="0"/>
              </a:rPr>
              <a:t>Used accuracy as the metric for our model, improved the model using feature engineering and algorithm tuning.</a:t>
            </a:r>
          </a:p>
          <a:p>
            <a:endParaRPr lang="en-US" sz="1800" b="0" i="0" u="none" strike="noStrike" baseline="0" dirty="0">
              <a:solidFill>
                <a:srgbClr val="292929"/>
              </a:solidFill>
              <a:latin typeface="Abadi" panose="020B0604020104020204" pitchFamily="34" charset="0"/>
            </a:endParaRPr>
          </a:p>
          <a:p>
            <a:r>
              <a:rPr lang="en-US" sz="1800" b="0" i="0" u="none" strike="noStrike" baseline="0" dirty="0">
                <a:solidFill>
                  <a:srgbClr val="292929"/>
                </a:solidFill>
                <a:latin typeface="Abadi" panose="020B0604020104020204" pitchFamily="34" charset="0"/>
              </a:rPr>
              <a:t>Found the best performing classification model.</a:t>
            </a:r>
          </a:p>
          <a:p>
            <a:endParaRPr lang="en-US" sz="1800" b="0" i="0" u="none" strike="noStrike" baseline="0" dirty="0">
              <a:solidFill>
                <a:srgbClr val="292929"/>
              </a:solidFill>
              <a:latin typeface="Abadi" panose="020B0604020104020204" pitchFamily="34" charset="0"/>
            </a:endParaRPr>
          </a:p>
          <a:p>
            <a:r>
              <a:rPr lang="en-US" sz="1800" b="0" i="0" u="none" strike="noStrike" baseline="0" dirty="0">
                <a:solidFill>
                  <a:srgbClr val="292929"/>
                </a:solidFill>
                <a:latin typeface="Abadi" panose="020B0604020104020204" pitchFamily="34" charset="0"/>
              </a:rPr>
              <a:t>The link to the notebook is </a:t>
            </a:r>
            <a:r>
              <a:rPr lang="en-US" sz="1800" b="0" i="0" u="none" strike="noStrike" baseline="0" dirty="0">
                <a:solidFill>
                  <a:srgbClr val="1C7CDB"/>
                </a:solidFill>
                <a:latin typeface="Abadi" panose="020B0604020104020204" pitchFamily="34" charset="0"/>
                <a:hlinkClick r:id="rId3"/>
              </a:rPr>
              <a:t>Machine Learning Prediction</a:t>
            </a:r>
            <a:endParaRPr lang="en-US" sz="1800" b="0" i="0" u="none" strike="noStrike" baseline="0" dirty="0">
              <a:solidFill>
                <a:srgbClr val="1C7CDB"/>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33713" y="1307134"/>
            <a:ext cx="10204542" cy="857728"/>
          </a:xfrm>
          <a:prstGeom prst="rect">
            <a:avLst/>
          </a:prstGeom>
        </p:spPr>
        <p:txBody>
          <a:bodyPr>
            <a:normAutofit/>
          </a:bodyPr>
          <a:lstStyle/>
          <a:p>
            <a:r>
              <a:rPr lang="en-US" sz="2000" b="0" i="0" u="none" strike="noStrike" baseline="0" dirty="0">
                <a:solidFill>
                  <a:srgbClr val="292929"/>
                </a:solidFill>
                <a:latin typeface="Abadi" panose="020B0604020104020204" pitchFamily="34" charset="0"/>
              </a:rPr>
              <a:t>From the plot, you can see that the larger is the number of flight at a launch site, the greater is the success rate for that launch site.</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DDD2BC94-C35C-45FB-A4C9-6C38C1AD8CCC}"/>
              </a:ext>
            </a:extLst>
          </p:cNvPr>
          <p:cNvPicPr>
            <a:picLocks noChangeAspect="1"/>
          </p:cNvPicPr>
          <p:nvPr/>
        </p:nvPicPr>
        <p:blipFill>
          <a:blip r:embed="rId3"/>
          <a:stretch>
            <a:fillRect/>
          </a:stretch>
        </p:blipFill>
        <p:spPr>
          <a:xfrm>
            <a:off x="687754" y="2657226"/>
            <a:ext cx="10816492" cy="2090777"/>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296037"/>
            <a:ext cx="10413804" cy="1048578"/>
          </a:xfrm>
          <a:prstGeom prst="rect">
            <a:avLst/>
          </a:prstGeom>
        </p:spPr>
        <p:txBody>
          <a:bodyPr>
            <a:normAutofit/>
          </a:bodyPr>
          <a:lstStyle/>
          <a:p>
            <a:pPr>
              <a:lnSpc>
                <a:spcPct val="100000"/>
              </a:lnSpc>
              <a:spcBef>
                <a:spcPts val="1400"/>
              </a:spcBef>
            </a:pPr>
            <a:r>
              <a:rPr lang="en-CA" sz="2000" dirty="0">
                <a:solidFill>
                  <a:schemeClr val="accent3">
                    <a:lumMod val="25000"/>
                  </a:schemeClr>
                </a:solidFill>
                <a:latin typeface="Abadi" panose="020B0604020104020204" pitchFamily="34" charset="0"/>
              </a:rPr>
              <a:t>Positive correlation between the payload mass for launch site with the success rate for the rocket.</a:t>
            </a:r>
            <a:endParaRPr lang="en-US" sz="20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a:extLst>
              <a:ext uri="{FF2B5EF4-FFF2-40B4-BE49-F238E27FC236}">
                <a16:creationId xmlns:a16="http://schemas.microsoft.com/office/drawing/2014/main" id="{BC2F867D-B31D-477F-8FBB-DF75DC2FB326}"/>
              </a:ext>
            </a:extLst>
          </p:cNvPr>
          <p:cNvPicPr>
            <a:picLocks noChangeAspect="1"/>
          </p:cNvPicPr>
          <p:nvPr/>
        </p:nvPicPr>
        <p:blipFill>
          <a:blip r:embed="rId3"/>
          <a:stretch>
            <a:fillRect/>
          </a:stretch>
        </p:blipFill>
        <p:spPr>
          <a:xfrm>
            <a:off x="618980" y="2789843"/>
            <a:ext cx="10715865" cy="2071326"/>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92000" y="129600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000" dirty="0">
                <a:solidFill>
                  <a:schemeClr val="accent3">
                    <a:lumMod val="25000"/>
                  </a:schemeClr>
                </a:solidFill>
                <a:latin typeface="Abadi"/>
              </a:rPr>
              <a:t>Executive Summary</a:t>
            </a:r>
          </a:p>
          <a:p>
            <a:pPr>
              <a:lnSpc>
                <a:spcPct val="100000"/>
              </a:lnSpc>
              <a:spcBef>
                <a:spcPts val="1400"/>
              </a:spcBef>
            </a:pPr>
            <a:r>
              <a:rPr lang="en-US" sz="2000" dirty="0">
                <a:solidFill>
                  <a:schemeClr val="accent3">
                    <a:lumMod val="25000"/>
                  </a:schemeClr>
                </a:solidFill>
                <a:latin typeface="Abadi"/>
              </a:rPr>
              <a:t>Introduction</a:t>
            </a:r>
          </a:p>
          <a:p>
            <a:pPr>
              <a:lnSpc>
                <a:spcPct val="100000"/>
              </a:lnSpc>
              <a:spcBef>
                <a:spcPts val="1400"/>
              </a:spcBef>
            </a:pPr>
            <a:r>
              <a:rPr lang="en-US" sz="2000" dirty="0">
                <a:solidFill>
                  <a:schemeClr val="accent3">
                    <a:lumMod val="25000"/>
                  </a:schemeClr>
                </a:solidFill>
                <a:latin typeface="Abadi"/>
              </a:rPr>
              <a:t>Methodology</a:t>
            </a:r>
          </a:p>
          <a:p>
            <a:pPr>
              <a:lnSpc>
                <a:spcPct val="100000"/>
              </a:lnSpc>
              <a:spcBef>
                <a:spcPts val="1400"/>
              </a:spcBef>
            </a:pPr>
            <a:r>
              <a:rPr lang="en-US" sz="2000" dirty="0">
                <a:solidFill>
                  <a:schemeClr val="accent3">
                    <a:lumMod val="25000"/>
                  </a:schemeClr>
                </a:solidFill>
                <a:latin typeface="Abadi"/>
              </a:rPr>
              <a:t>Results</a:t>
            </a:r>
          </a:p>
          <a:p>
            <a:pPr>
              <a:lnSpc>
                <a:spcPct val="100000"/>
              </a:lnSpc>
              <a:spcBef>
                <a:spcPts val="1400"/>
              </a:spcBef>
            </a:pPr>
            <a:r>
              <a:rPr lang="en-US" sz="2000" dirty="0">
                <a:solidFill>
                  <a:schemeClr val="accent3">
                    <a:lumMod val="25000"/>
                  </a:schemeClr>
                </a:solidFill>
                <a:latin typeface="Abadi"/>
              </a:rPr>
              <a:t>Conclusion</a:t>
            </a:r>
          </a:p>
          <a:p>
            <a:pPr>
              <a:lnSpc>
                <a:spcPct val="100000"/>
              </a:lnSpc>
              <a:spcBef>
                <a:spcPts val="1400"/>
              </a:spcBef>
            </a:pPr>
            <a:r>
              <a:rPr lang="en-US" sz="20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308396"/>
            <a:ext cx="3932238" cy="3811588"/>
          </a:xfrm>
          <a:prstGeom prst="rect">
            <a:avLst/>
          </a:prstGeom>
        </p:spPr>
        <p:txBody>
          <a:bodyPr>
            <a:normAutofit/>
          </a:bodyPr>
          <a:lstStyle/>
          <a:p>
            <a:pPr>
              <a:lnSpc>
                <a:spcPct val="100000"/>
              </a:lnSpc>
              <a:spcBef>
                <a:spcPts val="1400"/>
              </a:spcBef>
            </a:pPr>
            <a:r>
              <a:rPr lang="it-IT" sz="2000" dirty="0">
                <a:solidFill>
                  <a:schemeClr val="accent3">
                    <a:lumMod val="25000"/>
                  </a:schemeClr>
                </a:solidFill>
                <a:latin typeface="Abadi" panose="020B0604020104020204" pitchFamily="34" charset="0"/>
              </a:rPr>
              <a:t>From the plot, is possible to find out that ES-L1, GEO, HEO, SSO, VLEO had the most success rate.</a:t>
            </a:r>
            <a:endParaRPr lang="en-US" sz="20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a:extLst>
              <a:ext uri="{FF2B5EF4-FFF2-40B4-BE49-F238E27FC236}">
                <a16:creationId xmlns:a16="http://schemas.microsoft.com/office/drawing/2014/main" id="{A9891FC1-8ECF-484B-B7E5-70B0B8A72C7E}"/>
              </a:ext>
            </a:extLst>
          </p:cNvPr>
          <p:cNvPicPr>
            <a:picLocks noChangeAspect="1"/>
          </p:cNvPicPr>
          <p:nvPr/>
        </p:nvPicPr>
        <p:blipFill>
          <a:blip r:embed="rId3"/>
          <a:stretch>
            <a:fillRect/>
          </a:stretch>
        </p:blipFill>
        <p:spPr>
          <a:xfrm>
            <a:off x="5385526" y="1635433"/>
            <a:ext cx="5344271" cy="4258269"/>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296036"/>
            <a:ext cx="10413804" cy="837564"/>
          </a:xfrm>
          <a:prstGeom prst="rect">
            <a:avLst/>
          </a:prstGeom>
        </p:spPr>
        <p:txBody>
          <a:bodyPr>
            <a:normAutofit/>
          </a:bodyPr>
          <a:lstStyle/>
          <a:p>
            <a:r>
              <a:rPr lang="en-US" sz="2000" b="0" i="0" u="none" strike="noStrike" baseline="0" dirty="0">
                <a:solidFill>
                  <a:srgbClr val="292929"/>
                </a:solidFill>
                <a:latin typeface="Abadi" panose="020B0604020104020204" pitchFamily="34" charset="0"/>
              </a:rPr>
              <a:t>Is possible to generalize that for all the orbits the success for the next launch is higher as the number of attempts grow.</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948E8233-624A-414B-8988-7843485D9D73}"/>
              </a:ext>
            </a:extLst>
          </p:cNvPr>
          <p:cNvPicPr>
            <a:picLocks noChangeAspect="1"/>
          </p:cNvPicPr>
          <p:nvPr/>
        </p:nvPicPr>
        <p:blipFill>
          <a:blip r:embed="rId3"/>
          <a:stretch>
            <a:fillRect/>
          </a:stretch>
        </p:blipFill>
        <p:spPr>
          <a:xfrm>
            <a:off x="770011" y="2741247"/>
            <a:ext cx="10413804" cy="2018699"/>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1338389"/>
            <a:ext cx="10018151" cy="767175"/>
          </a:xfrm>
          <a:prstGeom prst="rect">
            <a:avLst/>
          </a:prstGeom>
        </p:spPr>
        <p:txBody>
          <a:bodyPr>
            <a:normAutofit/>
          </a:bodyPr>
          <a:lstStyle/>
          <a:p>
            <a:r>
              <a:rPr lang="en-US" sz="2000" b="0" i="0" u="none" strike="noStrike" baseline="0" dirty="0">
                <a:solidFill>
                  <a:srgbClr val="292929"/>
                </a:solidFill>
                <a:latin typeface="Abadi" panose="020B0604020104020204" pitchFamily="34" charset="0"/>
              </a:rPr>
              <a:t>Only for the orbits PO, VLEO and ISS the payload mass are grater than 8000, and the majority of them shows a success.</a:t>
            </a:r>
            <a:endParaRPr lang="en-US" sz="24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62961073-B68A-40C3-B481-33DEA5CECFF2}"/>
              </a:ext>
            </a:extLst>
          </p:cNvPr>
          <p:cNvPicPr>
            <a:picLocks noChangeAspect="1"/>
          </p:cNvPicPr>
          <p:nvPr/>
        </p:nvPicPr>
        <p:blipFill>
          <a:blip r:embed="rId3"/>
          <a:stretch>
            <a:fillRect/>
          </a:stretch>
        </p:blipFill>
        <p:spPr>
          <a:xfrm>
            <a:off x="770011" y="2999770"/>
            <a:ext cx="10386646" cy="2007938"/>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52780" y="1296039"/>
            <a:ext cx="3932238" cy="3811588"/>
          </a:xfrm>
          <a:prstGeom prst="rect">
            <a:avLst/>
          </a:prstGeom>
        </p:spPr>
        <p:txBody>
          <a:bodyPr>
            <a:normAutofit/>
          </a:bodyPr>
          <a:lstStyle/>
          <a:p>
            <a:r>
              <a:rPr lang="en-US" sz="2000" b="0" i="0" u="none" strike="noStrike" baseline="0" dirty="0">
                <a:solidFill>
                  <a:srgbClr val="000000"/>
                </a:solidFill>
                <a:latin typeface="Abadi" panose="020B0604020104020204" pitchFamily="34" charset="0"/>
              </a:rPr>
              <a:t>The plot, show that the success rate since 2013 kept on increasing till 2020.</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A613C0E8-F93C-4781-BA7E-682EBAFD882B}"/>
              </a:ext>
            </a:extLst>
          </p:cNvPr>
          <p:cNvPicPr>
            <a:picLocks noChangeAspect="1"/>
          </p:cNvPicPr>
          <p:nvPr/>
        </p:nvPicPr>
        <p:blipFill>
          <a:blip r:embed="rId3"/>
          <a:stretch>
            <a:fillRect/>
          </a:stretch>
        </p:blipFill>
        <p:spPr>
          <a:xfrm>
            <a:off x="5225933" y="1827363"/>
            <a:ext cx="5163271" cy="4296375"/>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01996"/>
            <a:ext cx="9745589" cy="4351338"/>
          </a:xfrm>
          <a:prstGeom prst="rect">
            <a:avLst/>
          </a:prstGeom>
        </p:spPr>
        <p:txBody>
          <a:bodyPr>
            <a:normAutofit/>
          </a:bodyPr>
          <a:lstStyle/>
          <a:p>
            <a:r>
              <a:rPr lang="en-US" sz="1800" b="0" i="0" u="none" strike="noStrike" baseline="0" dirty="0">
                <a:solidFill>
                  <a:srgbClr val="000000"/>
                </a:solidFill>
                <a:latin typeface="Abadi" panose="020B0604020104020204" pitchFamily="34" charset="0"/>
              </a:rPr>
              <a:t>The command DISTINCT is been used to show only unique launch sites from the data.</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a:extLst>
              <a:ext uri="{FF2B5EF4-FFF2-40B4-BE49-F238E27FC236}">
                <a16:creationId xmlns:a16="http://schemas.microsoft.com/office/drawing/2014/main" id="{B5D788F2-DD86-4440-A31B-00CB4ECE5F6B}"/>
              </a:ext>
            </a:extLst>
          </p:cNvPr>
          <p:cNvPicPr>
            <a:picLocks noChangeAspect="1"/>
          </p:cNvPicPr>
          <p:nvPr/>
        </p:nvPicPr>
        <p:blipFill>
          <a:blip r:embed="rId3"/>
          <a:stretch>
            <a:fillRect/>
          </a:stretch>
        </p:blipFill>
        <p:spPr>
          <a:xfrm>
            <a:off x="3334385" y="2466431"/>
            <a:ext cx="5523229" cy="2952670"/>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294181"/>
            <a:ext cx="9745589" cy="549049"/>
          </a:xfrm>
          <a:prstGeom prst="rect">
            <a:avLst/>
          </a:prstGeom>
        </p:spPr>
        <p:txBody>
          <a:bodyPr>
            <a:normAutofit/>
          </a:bodyPr>
          <a:lstStyle/>
          <a:p>
            <a:r>
              <a:rPr lang="en-US" sz="1800" b="0" i="0" u="none" strike="noStrike" baseline="0" dirty="0">
                <a:solidFill>
                  <a:srgbClr val="292929"/>
                </a:solidFill>
                <a:latin typeface="Abadi" panose="020B0604020104020204" pitchFamily="34" charset="0"/>
              </a:rPr>
              <a:t>The query above display the first 5 records </a:t>
            </a:r>
            <a:r>
              <a:rPr lang="en-US" sz="1800" dirty="0">
                <a:solidFill>
                  <a:srgbClr val="292929"/>
                </a:solidFill>
                <a:latin typeface="Abadi" panose="020B0604020104020204" pitchFamily="34" charset="0"/>
              </a:rPr>
              <a:t>o</a:t>
            </a:r>
            <a:r>
              <a:rPr lang="en-US" sz="1800" b="0" i="0" u="none" strike="noStrike" baseline="0" dirty="0">
                <a:solidFill>
                  <a:srgbClr val="292929"/>
                </a:solidFill>
                <a:latin typeface="Abadi" panose="020B0604020104020204" pitchFamily="34" charset="0"/>
              </a:rPr>
              <a:t>f the database where launch sites contains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1EBB21C3-73BA-4C0E-9F0C-EF8CB7F64899}"/>
              </a:ext>
            </a:extLst>
          </p:cNvPr>
          <p:cNvPicPr>
            <a:picLocks noChangeAspect="1"/>
          </p:cNvPicPr>
          <p:nvPr/>
        </p:nvPicPr>
        <p:blipFill>
          <a:blip r:embed="rId3"/>
          <a:stretch>
            <a:fillRect/>
          </a:stretch>
        </p:blipFill>
        <p:spPr>
          <a:xfrm>
            <a:off x="1125416" y="2651053"/>
            <a:ext cx="9635562" cy="3244712"/>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01993"/>
            <a:ext cx="9745589" cy="549049"/>
          </a:xfrm>
          <a:prstGeom prst="rect">
            <a:avLst/>
          </a:prstGeom>
        </p:spPr>
        <p:txBody>
          <a:bodyPr>
            <a:normAutofit lnSpcReduction="10000"/>
          </a:bodyPr>
          <a:lstStyle/>
          <a:p>
            <a:r>
              <a:rPr lang="en-US" sz="1800" b="0" i="0" u="none" strike="noStrike" baseline="0" dirty="0">
                <a:solidFill>
                  <a:srgbClr val="292929"/>
                </a:solidFill>
                <a:latin typeface="Abadi" panose="020B0604020104020204" pitchFamily="34" charset="0"/>
              </a:rPr>
              <a:t>The total payload carried by boosters from NASA (CRS) is been calculated using the SUM function over PAYLOAD_MASS variable, filtering the database by customer.</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1620C1A3-F03F-4F74-A2C0-6BE32278EF61}"/>
              </a:ext>
            </a:extLst>
          </p:cNvPr>
          <p:cNvPicPr>
            <a:picLocks noChangeAspect="1"/>
          </p:cNvPicPr>
          <p:nvPr/>
        </p:nvPicPr>
        <p:blipFill>
          <a:blip r:embed="rId3"/>
          <a:stretch>
            <a:fillRect/>
          </a:stretch>
        </p:blipFill>
        <p:spPr>
          <a:xfrm>
            <a:off x="2120961" y="2774463"/>
            <a:ext cx="7043686" cy="1752706"/>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294180"/>
            <a:ext cx="9745589" cy="549049"/>
          </a:xfrm>
          <a:prstGeom prst="rect">
            <a:avLst/>
          </a:prstGeom>
        </p:spPr>
        <p:txBody>
          <a:bodyPr>
            <a:normAutofit lnSpcReduction="10000"/>
          </a:bodyPr>
          <a:lstStyle/>
          <a:p>
            <a:r>
              <a:rPr lang="en-US" sz="1800" b="0" i="0" u="none" strike="noStrike" baseline="0" dirty="0">
                <a:solidFill>
                  <a:srgbClr val="000000"/>
                </a:solidFill>
                <a:latin typeface="Abadi" panose="020B0604020104020204" pitchFamily="34" charset="0"/>
              </a:rPr>
              <a:t>The average payload mass carried by booster version F9 v1.1 </a:t>
            </a:r>
            <a:r>
              <a:rPr lang="en-US" sz="1800" dirty="0">
                <a:solidFill>
                  <a:srgbClr val="000000"/>
                </a:solidFill>
                <a:latin typeface="Abadi" panose="020B0604020104020204" pitchFamily="34" charset="0"/>
              </a:rPr>
              <a:t>is 2928.4 and was calculated using the following command</a:t>
            </a:r>
            <a:endParaRPr lang="en-US" sz="1800" b="0" i="0" u="none" strike="noStrike" baseline="0" dirty="0">
              <a:solidFill>
                <a:srgbClr val="000000"/>
              </a:solidFill>
              <a:latin typeface="Abadi" panose="020B0604020104020204" pitchFamily="34" charset="0"/>
            </a:endParaRPr>
          </a:p>
          <a:p>
            <a:pPr marL="0" indent="0">
              <a:buNone/>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D387286F-DF39-43F3-96C5-7EC993F1100E}"/>
              </a:ext>
            </a:extLst>
          </p:cNvPr>
          <p:cNvPicPr>
            <a:picLocks noChangeAspect="1"/>
          </p:cNvPicPr>
          <p:nvPr/>
        </p:nvPicPr>
        <p:blipFill>
          <a:blip r:embed="rId3"/>
          <a:stretch>
            <a:fillRect/>
          </a:stretch>
        </p:blipFill>
        <p:spPr>
          <a:xfrm>
            <a:off x="2294860" y="2790092"/>
            <a:ext cx="7602279" cy="1812237"/>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01996"/>
            <a:ext cx="9745589" cy="549049"/>
          </a:xfrm>
          <a:prstGeom prst="rect">
            <a:avLst/>
          </a:prstGeom>
        </p:spPr>
        <p:txBody>
          <a:bodyPr lIns="91440" tIns="45720" rIns="91440" bIns="45720" anchor="t">
            <a:normAutofit lnSpcReduction="10000"/>
          </a:bodyPr>
          <a:lstStyle/>
          <a:p>
            <a:r>
              <a:rPr lang="en-US" sz="1800" b="0" i="0" u="none" strike="noStrike" baseline="0" dirty="0">
                <a:solidFill>
                  <a:srgbClr val="000000"/>
                </a:solidFill>
                <a:latin typeface="Abadi" panose="020B0604020104020204" pitchFamily="34" charset="0"/>
              </a:rPr>
              <a:t>The date of the first successful landing outcome on ground pad was is been found using the MIN function and a simple filter on the Landing Outcom</a:t>
            </a:r>
            <a:r>
              <a:rPr lang="en-US" sz="1800" dirty="0">
                <a:solidFill>
                  <a:srgbClr val="000000"/>
                </a:solidFill>
                <a:latin typeface="Abadi" panose="020B0604020104020204" pitchFamily="34" charset="0"/>
              </a:rPr>
              <a:t>e field.</a:t>
            </a:r>
            <a:endParaRPr lang="en-US" sz="1800" b="0" i="0" u="none" strike="noStrike" baseline="0" dirty="0">
              <a:solidFill>
                <a:srgbClr val="000000"/>
              </a:solidFill>
              <a:latin typeface="Abadi" panose="020B0604020104020204" pitchFamily="34" charset="0"/>
            </a:endParaRPr>
          </a:p>
          <a:p>
            <a:pPr>
              <a:lnSpc>
                <a:spcPct val="100000"/>
              </a:lnSpc>
              <a:spcBef>
                <a:spcPts val="1400"/>
              </a:spcBef>
            </a:pPr>
            <a:endParaRPr lang="en-US" dirty="0">
              <a:solidFill>
                <a:schemeClr val="accent3">
                  <a:lumMod val="25000"/>
                </a:schemeClr>
              </a:solidFill>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2D1DB97E-7A51-45EC-A117-DCBC7243433B}"/>
              </a:ext>
            </a:extLst>
          </p:cNvPr>
          <p:cNvPicPr>
            <a:picLocks noChangeAspect="1"/>
          </p:cNvPicPr>
          <p:nvPr/>
        </p:nvPicPr>
        <p:blipFill>
          <a:blip r:embed="rId3"/>
          <a:stretch>
            <a:fillRect/>
          </a:stretch>
        </p:blipFill>
        <p:spPr>
          <a:xfrm>
            <a:off x="2995180" y="2870159"/>
            <a:ext cx="6201640" cy="1857634"/>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01996"/>
            <a:ext cx="9745589" cy="1159850"/>
          </a:xfrm>
          <a:prstGeom prst="rect">
            <a:avLst/>
          </a:prstGeom>
        </p:spPr>
        <p:txBody>
          <a:bodyPr lIns="91440" tIns="45720" rIns="91440" bIns="45720" anchor="t">
            <a:normAutofit/>
          </a:bodyPr>
          <a:lstStyle/>
          <a:p>
            <a:r>
              <a:rPr lang="en-US" sz="1800" b="0" i="0" u="none" strike="noStrike" baseline="0" dirty="0">
                <a:solidFill>
                  <a:srgbClr val="000000"/>
                </a:solidFill>
                <a:latin typeface="Abadi" panose="020B0604020104020204" pitchFamily="34" charset="0"/>
              </a:rPr>
              <a:t>Using WHERE function and filtering applying the AND condition for Landing Outcome and Payload Mass fields the result is show below.</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EBE7A2A6-5015-44CF-9EAB-786AF514582B}"/>
              </a:ext>
            </a:extLst>
          </p:cNvPr>
          <p:cNvPicPr>
            <a:picLocks noChangeAspect="1"/>
          </p:cNvPicPr>
          <p:nvPr/>
        </p:nvPicPr>
        <p:blipFill>
          <a:blip r:embed="rId3"/>
          <a:stretch>
            <a:fillRect/>
          </a:stretch>
        </p:blipFill>
        <p:spPr>
          <a:xfrm>
            <a:off x="770011" y="3077357"/>
            <a:ext cx="10515600" cy="2149820"/>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92000" y="1295512"/>
            <a:ext cx="6092527" cy="4768587"/>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20000"/>
              </a:lnSpc>
            </a:pPr>
            <a:r>
              <a:rPr lang="it-IT" sz="2000" b="0" i="0" u="none" strike="noStrike" baseline="0" dirty="0">
                <a:solidFill>
                  <a:srgbClr val="292929"/>
                </a:solidFill>
                <a:latin typeface="Abadi" panose="020B0604020104020204" pitchFamily="34" charset="0"/>
              </a:rPr>
              <a:t>Methodologies</a:t>
            </a:r>
          </a:p>
          <a:p>
            <a:pPr lvl="1">
              <a:lnSpc>
                <a:spcPct val="120000"/>
              </a:lnSpc>
              <a:buFont typeface="Wingdings" panose="05000000000000000000" pitchFamily="2" charset="2"/>
              <a:buChar char="§"/>
            </a:pPr>
            <a:r>
              <a:rPr lang="it-IT" sz="1600" b="0" i="0" u="none" strike="noStrike" baseline="0" dirty="0">
                <a:solidFill>
                  <a:srgbClr val="292929"/>
                </a:solidFill>
                <a:latin typeface="Abadi" panose="020B0604020104020204" pitchFamily="34" charset="0"/>
              </a:rPr>
              <a:t>Data collection through API</a:t>
            </a:r>
          </a:p>
          <a:p>
            <a:pPr lvl="1">
              <a:lnSpc>
                <a:spcPct val="120000"/>
              </a:lnSpc>
              <a:buFont typeface="Wingdings" panose="05000000000000000000" pitchFamily="2" charset="2"/>
              <a:buChar char="§"/>
            </a:pPr>
            <a:r>
              <a:rPr lang="en-US" sz="1600" b="0" i="0" u="none" strike="noStrike" baseline="0" dirty="0">
                <a:solidFill>
                  <a:srgbClr val="292929"/>
                </a:solidFill>
                <a:latin typeface="Abadi" panose="020B0604020104020204" pitchFamily="34" charset="0"/>
              </a:rPr>
              <a:t>Data collection with scraping</a:t>
            </a:r>
          </a:p>
          <a:p>
            <a:pPr lvl="1">
              <a:lnSpc>
                <a:spcPct val="120000"/>
              </a:lnSpc>
              <a:buFont typeface="Wingdings" panose="05000000000000000000" pitchFamily="2" charset="2"/>
              <a:buChar char="§"/>
            </a:pPr>
            <a:r>
              <a:rPr lang="it-IT" sz="1600" b="0" i="0" u="none" strike="noStrike" baseline="0" dirty="0">
                <a:solidFill>
                  <a:srgbClr val="292929"/>
                </a:solidFill>
                <a:latin typeface="Abadi" panose="020B0604020104020204" pitchFamily="34" charset="0"/>
              </a:rPr>
              <a:t>Data wrangling</a:t>
            </a:r>
          </a:p>
          <a:p>
            <a:pPr lvl="1">
              <a:lnSpc>
                <a:spcPct val="120000"/>
              </a:lnSpc>
              <a:buFont typeface="Wingdings" panose="05000000000000000000" pitchFamily="2" charset="2"/>
              <a:buChar char="§"/>
            </a:pPr>
            <a:r>
              <a:rPr lang="en-US" sz="1600" b="0" i="0" u="none" strike="noStrike" baseline="0" dirty="0">
                <a:solidFill>
                  <a:srgbClr val="292929"/>
                </a:solidFill>
                <a:latin typeface="Abadi" panose="020B0604020104020204" pitchFamily="34" charset="0"/>
              </a:rPr>
              <a:t>EDA with SQL</a:t>
            </a:r>
          </a:p>
          <a:p>
            <a:pPr lvl="1">
              <a:lnSpc>
                <a:spcPct val="120000"/>
              </a:lnSpc>
              <a:buFont typeface="Wingdings" panose="05000000000000000000" pitchFamily="2" charset="2"/>
              <a:buChar char="§"/>
            </a:pPr>
            <a:r>
              <a:rPr lang="en-US" sz="1600" b="0" i="0" u="none" strike="noStrike" baseline="0" dirty="0">
                <a:solidFill>
                  <a:srgbClr val="292929"/>
                </a:solidFill>
                <a:latin typeface="Abadi" panose="020B0604020104020204" pitchFamily="34" charset="0"/>
              </a:rPr>
              <a:t>EDA with data </a:t>
            </a:r>
            <a:r>
              <a:rPr lang="en-US" sz="1600" dirty="0">
                <a:solidFill>
                  <a:srgbClr val="292929"/>
                </a:solidFill>
                <a:latin typeface="Abadi" panose="020B0604020104020204" pitchFamily="34" charset="0"/>
              </a:rPr>
              <a:t>v</a:t>
            </a:r>
            <a:r>
              <a:rPr lang="en-US" sz="1600" b="0" i="0" u="none" strike="noStrike" baseline="0" dirty="0">
                <a:solidFill>
                  <a:srgbClr val="292929"/>
                </a:solidFill>
                <a:latin typeface="Abadi" panose="020B0604020104020204" pitchFamily="34" charset="0"/>
              </a:rPr>
              <a:t>isualization</a:t>
            </a:r>
          </a:p>
          <a:p>
            <a:pPr lvl="1">
              <a:lnSpc>
                <a:spcPct val="120000"/>
              </a:lnSpc>
              <a:buFont typeface="Wingdings" panose="05000000000000000000" pitchFamily="2" charset="2"/>
              <a:buChar char="§"/>
            </a:pPr>
            <a:r>
              <a:rPr lang="en-US" sz="1600" b="0" i="0" u="none" strike="noStrike" baseline="0" dirty="0">
                <a:solidFill>
                  <a:srgbClr val="292929"/>
                </a:solidFill>
                <a:latin typeface="Abadi" panose="020B0604020104020204" pitchFamily="34" charset="0"/>
              </a:rPr>
              <a:t>Visual </a:t>
            </a:r>
            <a:r>
              <a:rPr lang="en-US" sz="1600" dirty="0">
                <a:solidFill>
                  <a:srgbClr val="292929"/>
                </a:solidFill>
                <a:latin typeface="Abadi" panose="020B0604020104020204" pitchFamily="34" charset="0"/>
              </a:rPr>
              <a:t>a</a:t>
            </a:r>
            <a:r>
              <a:rPr lang="en-US" sz="1600" b="0" i="0" u="none" strike="noStrike" baseline="0" dirty="0">
                <a:solidFill>
                  <a:srgbClr val="292929"/>
                </a:solidFill>
                <a:latin typeface="Abadi" panose="020B0604020104020204" pitchFamily="34" charset="0"/>
              </a:rPr>
              <a:t>nalytics using Folium</a:t>
            </a:r>
          </a:p>
          <a:p>
            <a:pPr lvl="1">
              <a:lnSpc>
                <a:spcPct val="120000"/>
              </a:lnSpc>
              <a:buFont typeface="Wingdings" panose="05000000000000000000" pitchFamily="2" charset="2"/>
              <a:buChar char="§"/>
            </a:pPr>
            <a:r>
              <a:rPr lang="it-IT" sz="1600" b="0" i="0" u="none" strike="noStrike" baseline="0" dirty="0">
                <a:solidFill>
                  <a:srgbClr val="292929"/>
                </a:solidFill>
                <a:latin typeface="Abadi" panose="020B0604020104020204" pitchFamily="34" charset="0"/>
              </a:rPr>
              <a:t>Machine Learning Prediction</a:t>
            </a:r>
          </a:p>
          <a:p>
            <a:pPr>
              <a:lnSpc>
                <a:spcPct val="120000"/>
              </a:lnSpc>
            </a:pPr>
            <a:r>
              <a:rPr lang="it-IT" sz="2000" b="0" i="0" u="none" strike="noStrike" baseline="0" dirty="0">
                <a:solidFill>
                  <a:srgbClr val="292929"/>
                </a:solidFill>
                <a:latin typeface="Abadi" panose="020B0604020104020204" pitchFamily="34" charset="0"/>
              </a:rPr>
              <a:t>Results</a:t>
            </a:r>
          </a:p>
          <a:p>
            <a:pPr lvl="1">
              <a:lnSpc>
                <a:spcPct val="120000"/>
              </a:lnSpc>
              <a:buFont typeface="Wingdings" panose="05000000000000000000" pitchFamily="2" charset="2"/>
              <a:buChar char="§"/>
            </a:pPr>
            <a:r>
              <a:rPr lang="it-IT" sz="1600" b="0" i="0" u="none" strike="noStrike" baseline="0" dirty="0">
                <a:solidFill>
                  <a:srgbClr val="292929"/>
                </a:solidFill>
                <a:latin typeface="Abadi" panose="020B0604020104020204" pitchFamily="34" charset="0"/>
              </a:rPr>
              <a:t>EDA result</a:t>
            </a:r>
          </a:p>
          <a:p>
            <a:pPr lvl="1">
              <a:lnSpc>
                <a:spcPct val="120000"/>
              </a:lnSpc>
              <a:buFont typeface="Wingdings" panose="05000000000000000000" pitchFamily="2" charset="2"/>
              <a:buChar char="§"/>
            </a:pPr>
            <a:r>
              <a:rPr lang="it-IT" sz="1600" b="0" i="0" u="none" strike="noStrike" baseline="0" dirty="0">
                <a:solidFill>
                  <a:srgbClr val="292929"/>
                </a:solidFill>
                <a:latin typeface="Abadi" panose="020B0604020104020204" pitchFamily="34" charset="0"/>
              </a:rPr>
              <a:t>Visual analytics in screenshots</a:t>
            </a:r>
          </a:p>
          <a:p>
            <a:pPr lvl="1">
              <a:lnSpc>
                <a:spcPct val="120000"/>
              </a:lnSpc>
              <a:buFont typeface="Wingdings" panose="05000000000000000000" pitchFamily="2" charset="2"/>
              <a:buChar char="§"/>
            </a:pPr>
            <a:r>
              <a:rPr lang="it-IT" sz="1600" b="0" i="0" u="none" strike="noStrike" baseline="0" dirty="0">
                <a:solidFill>
                  <a:srgbClr val="292929"/>
                </a:solidFill>
                <a:latin typeface="Abadi" panose="020B0604020104020204" pitchFamily="34" charset="0"/>
              </a:rPr>
              <a:t>Predictive analysis results</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17627"/>
            <a:ext cx="9745589" cy="659665"/>
          </a:xfrm>
          <a:prstGeom prst="rect">
            <a:avLst/>
          </a:prstGeom>
        </p:spPr>
        <p:txBody>
          <a:bodyPr>
            <a:normAutofit/>
          </a:bodyPr>
          <a:lstStyle/>
          <a:p>
            <a:r>
              <a:rPr lang="en-US" sz="1800" dirty="0">
                <a:solidFill>
                  <a:srgbClr val="000000"/>
                </a:solidFill>
                <a:latin typeface="Abadi" panose="020B0604020104020204" pitchFamily="34" charset="0"/>
              </a:rPr>
              <a:t>Is possible to find out the number of success and failure using the simple function COUNT() and grouping the dataset for each distinct element of Landing Outcome.</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80C20531-404D-4B0F-BA5E-217829263ABA}"/>
              </a:ext>
            </a:extLst>
          </p:cNvPr>
          <p:cNvPicPr>
            <a:picLocks noChangeAspect="1"/>
          </p:cNvPicPr>
          <p:nvPr/>
        </p:nvPicPr>
        <p:blipFill>
          <a:blip r:embed="rId3"/>
          <a:stretch>
            <a:fillRect/>
          </a:stretch>
        </p:blipFill>
        <p:spPr>
          <a:xfrm>
            <a:off x="3151107" y="2310300"/>
            <a:ext cx="4932930" cy="3901041"/>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01996"/>
            <a:ext cx="9745589" cy="815973"/>
          </a:xfrm>
          <a:prstGeom prst="rect">
            <a:avLst/>
          </a:prstGeom>
        </p:spPr>
        <p:txBody>
          <a:bodyPr>
            <a:normAutofit/>
          </a:bodyPr>
          <a:lstStyle/>
          <a:p>
            <a:r>
              <a:rPr lang="en-US" sz="1800" b="0" i="0" u="none" strike="noStrike" baseline="0" dirty="0">
                <a:solidFill>
                  <a:srgbClr val="000000"/>
                </a:solidFill>
                <a:latin typeface="Abadi" panose="020B0604020104020204" pitchFamily="34" charset="0"/>
              </a:rPr>
              <a:t>The booster that have carried the maximum payload is been selected using a subquery in the WHERE clause and the MAX() function.</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D74D8137-44BC-4C5A-8C0A-2D06ADFC8A0D}"/>
              </a:ext>
            </a:extLst>
          </p:cNvPr>
          <p:cNvPicPr>
            <a:picLocks noChangeAspect="1"/>
          </p:cNvPicPr>
          <p:nvPr/>
        </p:nvPicPr>
        <p:blipFill>
          <a:blip r:embed="rId3"/>
          <a:stretch>
            <a:fillRect/>
          </a:stretch>
        </p:blipFill>
        <p:spPr>
          <a:xfrm>
            <a:off x="2365894" y="2621194"/>
            <a:ext cx="7323833" cy="3462557"/>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17630"/>
            <a:ext cx="9745589" cy="1198924"/>
          </a:xfrm>
          <a:prstGeom prst="rect">
            <a:avLst/>
          </a:prstGeom>
        </p:spPr>
        <p:txBody>
          <a:bodyPr lIns="91440" tIns="45720" rIns="91440" bIns="45720" anchor="t">
            <a:normAutofit/>
          </a:bodyPr>
          <a:lstStyle/>
          <a:p>
            <a:r>
              <a:rPr lang="en-US" sz="1800" b="0" i="0" u="none" strike="noStrike" baseline="0" dirty="0">
                <a:solidFill>
                  <a:srgbClr val="292929"/>
                </a:solidFill>
                <a:latin typeface="Abadi" panose="020B0604020104020204" pitchFamily="34" charset="0"/>
              </a:rPr>
              <a:t>Using a combinations of the WHERE, LIKE, AND, and the function “</a:t>
            </a:r>
            <a:r>
              <a:rPr lang="en-US" sz="1800" b="0" i="0" u="none" strike="noStrike" baseline="0" dirty="0" err="1">
                <a:solidFill>
                  <a:srgbClr val="292929"/>
                </a:solidFill>
                <a:latin typeface="Abadi" panose="020B0604020104020204" pitchFamily="34" charset="0"/>
              </a:rPr>
              <a:t>substr</a:t>
            </a:r>
            <a:r>
              <a:rPr lang="en-US" sz="1800" b="0" i="0" u="none" strike="noStrike" baseline="0" dirty="0">
                <a:solidFill>
                  <a:srgbClr val="292929"/>
                </a:solidFill>
                <a:latin typeface="Abadi" panose="020B0604020104020204" pitchFamily="34" charset="0"/>
              </a:rPr>
              <a:t>” to filter for year 2015 and failed landing outcomes in drone ship. The result is show below.</a:t>
            </a:r>
          </a:p>
          <a:p>
            <a:pPr marL="0" indent="0">
              <a:lnSpc>
                <a:spcPct val="100000"/>
              </a:lnSpc>
              <a:spcBef>
                <a:spcPts val="1400"/>
              </a:spcBef>
              <a:buNone/>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D4B0FB2A-639C-477E-BA54-17FE4CE0D5FB}"/>
              </a:ext>
            </a:extLst>
          </p:cNvPr>
          <p:cNvPicPr>
            <a:picLocks noChangeAspect="1"/>
          </p:cNvPicPr>
          <p:nvPr/>
        </p:nvPicPr>
        <p:blipFill>
          <a:blip r:embed="rId3"/>
          <a:stretch>
            <a:fillRect/>
          </a:stretch>
        </p:blipFill>
        <p:spPr>
          <a:xfrm>
            <a:off x="944016" y="3267554"/>
            <a:ext cx="10042769" cy="168355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25441"/>
            <a:ext cx="9745589" cy="4351338"/>
          </a:xfrm>
          <a:prstGeom prst="rect">
            <a:avLst/>
          </a:prstGeom>
        </p:spPr>
        <p:txBody>
          <a:bodyPr lIns="91440" tIns="45720" rIns="91440" bIns="45720" anchor="t"/>
          <a:lstStyle/>
          <a:p>
            <a:pPr>
              <a:lnSpc>
                <a:spcPct val="100000"/>
              </a:lnSpc>
              <a:spcBef>
                <a:spcPts val="1400"/>
              </a:spcBef>
            </a:pPr>
            <a:r>
              <a:rPr lang="en-US" sz="2000" dirty="0">
                <a:solidFill>
                  <a:schemeClr val="accent3">
                    <a:lumMod val="25000"/>
                  </a:schemeClr>
                </a:solidFill>
                <a:latin typeface="Abadi"/>
              </a:rPr>
              <a:t>Rank the count of landing outcomes between the date 2010-06-04 and 2017-03-20, in descending order.</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28903B60-8E22-48DE-8C29-380FBA213459}"/>
              </a:ext>
            </a:extLst>
          </p:cNvPr>
          <p:cNvPicPr>
            <a:picLocks noChangeAspect="1"/>
          </p:cNvPicPr>
          <p:nvPr/>
        </p:nvPicPr>
        <p:blipFill>
          <a:blip r:embed="rId3"/>
          <a:stretch>
            <a:fillRect/>
          </a:stretch>
        </p:blipFill>
        <p:spPr>
          <a:xfrm>
            <a:off x="1619366" y="2470538"/>
            <a:ext cx="8816889" cy="2827196"/>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err="1">
                <a:solidFill>
                  <a:srgbClr val="0B49CB"/>
                </a:solidFill>
                <a:latin typeface="Abadi"/>
              </a:rPr>
              <a:t>Lauch</a:t>
            </a:r>
            <a:r>
              <a:rPr lang="en-US" dirty="0">
                <a:solidFill>
                  <a:srgbClr val="0B49CB"/>
                </a:solidFill>
                <a:latin typeface="Abadi"/>
              </a:rPr>
              <a:t> sites marked on global map</a:t>
            </a:r>
          </a:p>
        </p:txBody>
      </p:sp>
      <p:pic>
        <p:nvPicPr>
          <p:cNvPr id="6" name="Picture 5">
            <a:extLst>
              <a:ext uri="{FF2B5EF4-FFF2-40B4-BE49-F238E27FC236}">
                <a16:creationId xmlns:a16="http://schemas.microsoft.com/office/drawing/2014/main" id="{9659CEF7-F388-42C2-A6DE-0B853F59F1B0}"/>
              </a:ext>
            </a:extLst>
          </p:cNvPr>
          <p:cNvPicPr>
            <a:picLocks noChangeAspect="1"/>
          </p:cNvPicPr>
          <p:nvPr/>
        </p:nvPicPr>
        <p:blipFill>
          <a:blip r:embed="rId3"/>
          <a:stretch>
            <a:fillRect/>
          </a:stretch>
        </p:blipFill>
        <p:spPr>
          <a:xfrm>
            <a:off x="2173500" y="1365882"/>
            <a:ext cx="7845000" cy="5206858"/>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315670"/>
            <a:ext cx="4910658" cy="4351338"/>
          </a:xfrm>
          <a:prstGeom prst="rect">
            <a:avLst/>
          </a:prstGeom>
        </p:spPr>
        <p:txBody>
          <a:bodyPr lIns="91440" tIns="45720" rIns="91440" bIns="45720" anchor="t">
            <a:normAutofit/>
          </a:bodyPr>
          <a:lstStyle/>
          <a:p>
            <a:pPr>
              <a:spcBef>
                <a:spcPts val="1400"/>
              </a:spcBef>
            </a:pPr>
            <a:r>
              <a:rPr lang="en-US" sz="2000" dirty="0">
                <a:solidFill>
                  <a:schemeClr val="accent3">
                    <a:lumMod val="25000"/>
                  </a:schemeClr>
                </a:solidFill>
                <a:latin typeface="Abadi"/>
              </a:rPr>
              <a:t>Green markers shows when a launch is been a Success, otherwise the red ones represent the Failures.</a:t>
            </a:r>
            <a:endParaRPr lang="en-US" dirty="0">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sites with labels</a:t>
            </a:r>
          </a:p>
        </p:txBody>
      </p:sp>
      <p:pic>
        <p:nvPicPr>
          <p:cNvPr id="4" name="Picture 3">
            <a:extLst>
              <a:ext uri="{FF2B5EF4-FFF2-40B4-BE49-F238E27FC236}">
                <a16:creationId xmlns:a16="http://schemas.microsoft.com/office/drawing/2014/main" id="{70A5AADE-3128-404C-8590-BD17D3D7A64D}"/>
              </a:ext>
            </a:extLst>
          </p:cNvPr>
          <p:cNvPicPr>
            <a:picLocks noChangeAspect="1"/>
          </p:cNvPicPr>
          <p:nvPr/>
        </p:nvPicPr>
        <p:blipFill rotWithShape="1">
          <a:blip r:embed="rId3"/>
          <a:srcRect t="8897"/>
          <a:stretch/>
        </p:blipFill>
        <p:spPr>
          <a:xfrm>
            <a:off x="6096000" y="1400780"/>
            <a:ext cx="2718949" cy="2299577"/>
          </a:xfrm>
          <a:prstGeom prst="rect">
            <a:avLst/>
          </a:prstGeom>
        </p:spPr>
      </p:pic>
      <p:pic>
        <p:nvPicPr>
          <p:cNvPr id="7" name="Picture 6">
            <a:extLst>
              <a:ext uri="{FF2B5EF4-FFF2-40B4-BE49-F238E27FC236}">
                <a16:creationId xmlns:a16="http://schemas.microsoft.com/office/drawing/2014/main" id="{79AD6C17-3C36-40DE-B657-BAFB6949EBCE}"/>
              </a:ext>
            </a:extLst>
          </p:cNvPr>
          <p:cNvPicPr>
            <a:picLocks noChangeAspect="1"/>
          </p:cNvPicPr>
          <p:nvPr/>
        </p:nvPicPr>
        <p:blipFill>
          <a:blip r:embed="rId4"/>
          <a:stretch>
            <a:fillRect/>
          </a:stretch>
        </p:blipFill>
        <p:spPr>
          <a:xfrm>
            <a:off x="6081485" y="3815465"/>
            <a:ext cx="2724530" cy="2210108"/>
          </a:xfrm>
          <a:prstGeom prst="rect">
            <a:avLst/>
          </a:prstGeom>
        </p:spPr>
      </p:pic>
      <p:pic>
        <p:nvPicPr>
          <p:cNvPr id="10" name="Picture 9">
            <a:extLst>
              <a:ext uri="{FF2B5EF4-FFF2-40B4-BE49-F238E27FC236}">
                <a16:creationId xmlns:a16="http://schemas.microsoft.com/office/drawing/2014/main" id="{2483E76F-28A1-40C5-9630-8AA78BDFAA00}"/>
              </a:ext>
            </a:extLst>
          </p:cNvPr>
          <p:cNvPicPr>
            <a:picLocks noChangeAspect="1"/>
          </p:cNvPicPr>
          <p:nvPr/>
        </p:nvPicPr>
        <p:blipFill rotWithShape="1">
          <a:blip r:embed="rId5"/>
          <a:srcRect t="3840" b="-1"/>
          <a:stretch/>
        </p:blipFill>
        <p:spPr>
          <a:xfrm>
            <a:off x="8897257" y="3815465"/>
            <a:ext cx="2438740" cy="2207692"/>
          </a:xfrm>
          <a:prstGeom prst="rect">
            <a:avLst/>
          </a:prstGeom>
        </p:spPr>
      </p:pic>
      <p:pic>
        <p:nvPicPr>
          <p:cNvPr id="12" name="Picture 11">
            <a:extLst>
              <a:ext uri="{FF2B5EF4-FFF2-40B4-BE49-F238E27FC236}">
                <a16:creationId xmlns:a16="http://schemas.microsoft.com/office/drawing/2014/main" id="{A2A2808D-E8F0-497F-8948-31BAF6D0EE8F}"/>
              </a:ext>
            </a:extLst>
          </p:cNvPr>
          <p:cNvPicPr>
            <a:picLocks noChangeAspect="1"/>
          </p:cNvPicPr>
          <p:nvPr/>
        </p:nvPicPr>
        <p:blipFill rotWithShape="1">
          <a:blip r:embed="rId6"/>
          <a:srcRect b="11865"/>
          <a:stretch/>
        </p:blipFill>
        <p:spPr>
          <a:xfrm>
            <a:off x="8902840" y="1427156"/>
            <a:ext cx="2433158" cy="2210108"/>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85024" y="1312622"/>
            <a:ext cx="3898704" cy="5114589"/>
          </a:xfrm>
          <a:prstGeom prst="rect">
            <a:avLst/>
          </a:prstGeom>
        </p:spPr>
        <p:txBody>
          <a:bodyPr lIns="91440" tIns="45720" rIns="91440" bIns="45720" anchor="t">
            <a:normAutofit/>
          </a:bodyPr>
          <a:lstStyle/>
          <a:p>
            <a:pPr>
              <a:lnSpc>
                <a:spcPct val="100000"/>
              </a:lnSpc>
              <a:spcBef>
                <a:spcPts val="1400"/>
              </a:spcBef>
            </a:pPr>
            <a:r>
              <a:rPr lang="en-US" sz="2000" dirty="0">
                <a:solidFill>
                  <a:schemeClr val="accent3">
                    <a:lumMod val="25000"/>
                  </a:schemeClr>
                </a:solidFill>
                <a:latin typeface="Abadi"/>
              </a:rPr>
              <a:t>Is possible to notice that Florida’s launch sites are closer to the coast (0.97 km) and the Railway (1.38 km), compare to the highway (18.34 km) and Melbourne (51.07 km).</a:t>
            </a: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Distance to coast, city, railway and highway</a:t>
            </a:r>
          </a:p>
        </p:txBody>
      </p:sp>
      <p:pic>
        <p:nvPicPr>
          <p:cNvPr id="14" name="Picture 13">
            <a:extLst>
              <a:ext uri="{FF2B5EF4-FFF2-40B4-BE49-F238E27FC236}">
                <a16:creationId xmlns:a16="http://schemas.microsoft.com/office/drawing/2014/main" id="{8D27B8AD-DA76-456F-9693-2A8057F261A2}"/>
              </a:ext>
            </a:extLst>
          </p:cNvPr>
          <p:cNvPicPr>
            <a:picLocks noChangeAspect="1"/>
          </p:cNvPicPr>
          <p:nvPr/>
        </p:nvPicPr>
        <p:blipFill>
          <a:blip r:embed="rId3"/>
          <a:stretch>
            <a:fillRect/>
          </a:stretch>
        </p:blipFill>
        <p:spPr>
          <a:xfrm>
            <a:off x="4668715" y="1434374"/>
            <a:ext cx="4824031" cy="3545306"/>
          </a:xfrm>
          <a:prstGeom prst="rect">
            <a:avLst/>
          </a:prstGeom>
        </p:spPr>
      </p:pic>
      <p:pic>
        <p:nvPicPr>
          <p:cNvPr id="30" name="Picture 29">
            <a:extLst>
              <a:ext uri="{FF2B5EF4-FFF2-40B4-BE49-F238E27FC236}">
                <a16:creationId xmlns:a16="http://schemas.microsoft.com/office/drawing/2014/main" id="{DF8CACB8-6A2A-41C2-BEA0-6732DA6CFA64}"/>
              </a:ext>
            </a:extLst>
          </p:cNvPr>
          <p:cNvPicPr>
            <a:picLocks noChangeAspect="1"/>
          </p:cNvPicPr>
          <p:nvPr/>
        </p:nvPicPr>
        <p:blipFill>
          <a:blip r:embed="rId4"/>
          <a:stretch>
            <a:fillRect/>
          </a:stretch>
        </p:blipFill>
        <p:spPr>
          <a:xfrm>
            <a:off x="9838592" y="1434374"/>
            <a:ext cx="1317221" cy="4746176"/>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ratio by launch sites</a:t>
            </a:r>
          </a:p>
        </p:txBody>
      </p:sp>
      <p:pic>
        <p:nvPicPr>
          <p:cNvPr id="4" name="Picture 3">
            <a:extLst>
              <a:ext uri="{FF2B5EF4-FFF2-40B4-BE49-F238E27FC236}">
                <a16:creationId xmlns:a16="http://schemas.microsoft.com/office/drawing/2014/main" id="{87421833-1553-417F-9358-6ECAC6A90274}"/>
              </a:ext>
            </a:extLst>
          </p:cNvPr>
          <p:cNvPicPr>
            <a:picLocks noChangeAspect="1"/>
          </p:cNvPicPr>
          <p:nvPr/>
        </p:nvPicPr>
        <p:blipFill>
          <a:blip r:embed="rId3"/>
          <a:stretch>
            <a:fillRect/>
          </a:stretch>
        </p:blipFill>
        <p:spPr>
          <a:xfrm>
            <a:off x="2355932" y="1836442"/>
            <a:ext cx="7480136" cy="4590769"/>
          </a:xfrm>
          <a:prstGeom prst="rect">
            <a:avLst/>
          </a:prstGeom>
        </p:spPr>
      </p:pic>
      <p:sp>
        <p:nvSpPr>
          <p:cNvPr id="6" name="Content Placeholder 4">
            <a:extLst>
              <a:ext uri="{FF2B5EF4-FFF2-40B4-BE49-F238E27FC236}">
                <a16:creationId xmlns:a16="http://schemas.microsoft.com/office/drawing/2014/main" id="{8F45C197-598A-444B-BAD4-5009A1247996}"/>
              </a:ext>
            </a:extLst>
          </p:cNvPr>
          <p:cNvSpPr txBox="1">
            <a:spLocks/>
          </p:cNvSpPr>
          <p:nvPr/>
        </p:nvSpPr>
        <p:spPr>
          <a:xfrm>
            <a:off x="785024" y="1312622"/>
            <a:ext cx="8866976" cy="5114589"/>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000" dirty="0">
                <a:solidFill>
                  <a:schemeClr val="accent3">
                    <a:lumMod val="25000"/>
                  </a:schemeClr>
                </a:solidFill>
                <a:latin typeface="Abadi"/>
              </a:rPr>
              <a:t>Find out that KSC LC has the most successful launches</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792000" y="1296000"/>
            <a:ext cx="10530114" cy="43446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just">
              <a:spcBef>
                <a:spcPts val="1400"/>
              </a:spcBef>
            </a:pPr>
            <a:r>
              <a:rPr lang="en-US" sz="2000" dirty="0">
                <a:solidFill>
                  <a:srgbClr val="292929"/>
                </a:solidFill>
                <a:latin typeface="Abadi" panose="020B0604020104020204" pitchFamily="34" charset="0"/>
              </a:rPr>
              <a:t>Project background and context</a:t>
            </a:r>
          </a:p>
          <a:p>
            <a:pPr marL="457200" lvl="1" indent="0" algn="just">
              <a:spcBef>
                <a:spcPts val="1400"/>
              </a:spcBef>
              <a:buNone/>
            </a:pPr>
            <a:r>
              <a:rPr lang="en-US" sz="1600" dirty="0">
                <a:solidFill>
                  <a:srgbClr val="292929"/>
                </a:solidFill>
                <a:latin typeface="Abadi" panose="020B0604020104020204" pitchFamily="34" charset="0"/>
              </a:rPr>
              <a:t>SpaceX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The goal of the project is to create a machine learning pipeline to predict if the first stage will land successfully.</a:t>
            </a:r>
          </a:p>
          <a:p>
            <a:pPr marL="457200" lvl="1" indent="0" algn="just">
              <a:spcBef>
                <a:spcPts val="1400"/>
              </a:spcBef>
              <a:buNone/>
            </a:pPr>
            <a:endParaRPr lang="en-US" sz="1200" dirty="0">
              <a:solidFill>
                <a:srgbClr val="292929"/>
              </a:solidFill>
              <a:latin typeface="Abadi" panose="020B0604020104020204" pitchFamily="34" charset="0"/>
            </a:endParaRPr>
          </a:p>
          <a:p>
            <a:pPr algn="just">
              <a:spcBef>
                <a:spcPts val="1400"/>
              </a:spcBef>
            </a:pPr>
            <a:r>
              <a:rPr lang="en-US" sz="2000" dirty="0">
                <a:solidFill>
                  <a:srgbClr val="292929"/>
                </a:solidFill>
                <a:latin typeface="Abadi" panose="020B0604020104020204" pitchFamily="34" charset="0"/>
              </a:rPr>
              <a:t>Problems you want to find answers</a:t>
            </a:r>
          </a:p>
          <a:p>
            <a:pPr marL="457200" lvl="1" indent="0" algn="just">
              <a:spcBef>
                <a:spcPts val="1400"/>
              </a:spcBef>
              <a:buNone/>
            </a:pPr>
            <a:r>
              <a:rPr lang="en-US" sz="1600" dirty="0">
                <a:solidFill>
                  <a:srgbClr val="292929"/>
                </a:solidFill>
                <a:latin typeface="Abadi" panose="020B0604020104020204" pitchFamily="34" charset="0"/>
              </a:rPr>
              <a:t>- What factors determine if the rocket will land successfully?</a:t>
            </a:r>
          </a:p>
          <a:p>
            <a:pPr marL="457200" lvl="1" indent="0" algn="just">
              <a:spcBef>
                <a:spcPts val="1400"/>
              </a:spcBef>
              <a:buNone/>
            </a:pPr>
            <a:r>
              <a:rPr lang="en-US" sz="1600" dirty="0">
                <a:solidFill>
                  <a:srgbClr val="292929"/>
                </a:solidFill>
                <a:latin typeface="Abadi" panose="020B0604020104020204" pitchFamily="34" charset="0"/>
              </a:rPr>
              <a:t>- Interaction of the features that determine the success rate of a successful landing.</a:t>
            </a:r>
          </a:p>
          <a:p>
            <a:pPr marL="457200" lvl="1" indent="0" algn="just">
              <a:spcBef>
                <a:spcPts val="1400"/>
              </a:spcBef>
              <a:buNone/>
            </a:pPr>
            <a:r>
              <a:rPr lang="en-US" sz="1600" dirty="0">
                <a:solidFill>
                  <a:srgbClr val="292929"/>
                </a:solidFill>
                <a:latin typeface="Abadi" panose="020B0604020104020204" pitchFamily="34" charset="0"/>
              </a:rPr>
              <a:t>- What conditions needs to be in place to ensure a successful landing program.</a:t>
            </a:r>
            <a:endParaRPr lang="en-US" sz="1400" dirty="0">
              <a:solidFill>
                <a:srgbClr val="292929"/>
              </a:solidFill>
              <a:latin typeface="Abadi" panose="020B0604020104020204" pitchFamily="34" charset="0"/>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1309811"/>
            <a:ext cx="10551583" cy="502757"/>
          </a:xfrm>
          <a:prstGeom prst="rect">
            <a:avLst/>
          </a:prstGeom>
        </p:spPr>
        <p:txBody>
          <a:bodyPr lIns="91440" tIns="45720" rIns="91440" bIns="45720" anchor="t">
            <a:normAutofit/>
          </a:bodyPr>
          <a:lstStyle/>
          <a:p>
            <a:pPr>
              <a:lnSpc>
                <a:spcPct val="100000"/>
              </a:lnSpc>
              <a:spcBef>
                <a:spcPts val="1400"/>
              </a:spcBef>
            </a:pPr>
            <a:r>
              <a:rPr lang="en-US" sz="2000" dirty="0">
                <a:solidFill>
                  <a:schemeClr val="accent3">
                    <a:lumMod val="25000"/>
                  </a:schemeClr>
                </a:solidFill>
                <a:latin typeface="Abadi"/>
              </a:rPr>
              <a:t>KSC LC at the moment show a percentage of success of almost 77%</a:t>
            </a:r>
          </a:p>
          <a:p>
            <a:endParaRPr lang="en-US" dirty="0"/>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ratio for KSC LC</a:t>
            </a:r>
          </a:p>
        </p:txBody>
      </p:sp>
      <p:pic>
        <p:nvPicPr>
          <p:cNvPr id="4" name="Picture 3">
            <a:extLst>
              <a:ext uri="{FF2B5EF4-FFF2-40B4-BE49-F238E27FC236}">
                <a16:creationId xmlns:a16="http://schemas.microsoft.com/office/drawing/2014/main" id="{EE8B190A-0E83-4632-8EA4-510D5F552244}"/>
              </a:ext>
            </a:extLst>
          </p:cNvPr>
          <p:cNvPicPr>
            <a:picLocks noChangeAspect="1"/>
          </p:cNvPicPr>
          <p:nvPr/>
        </p:nvPicPr>
        <p:blipFill>
          <a:blip r:embed="rId3"/>
          <a:stretch>
            <a:fillRect/>
          </a:stretch>
        </p:blipFill>
        <p:spPr>
          <a:xfrm>
            <a:off x="2639319" y="1986061"/>
            <a:ext cx="6740997" cy="4614643"/>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306878"/>
            <a:ext cx="10414662" cy="706560"/>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Success rate for lower weighted payload is higher compared to the heavy weighted.</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700" dirty="0">
                <a:solidFill>
                  <a:srgbClr val="0B49CB"/>
                </a:solidFill>
                <a:latin typeface="Abadi"/>
              </a:rPr>
              <a:t>Scatter plot of Payload vs Launch Outcome for all sites</a:t>
            </a:r>
          </a:p>
        </p:txBody>
      </p:sp>
      <p:pic>
        <p:nvPicPr>
          <p:cNvPr id="4" name="Picture 3">
            <a:extLst>
              <a:ext uri="{FF2B5EF4-FFF2-40B4-BE49-F238E27FC236}">
                <a16:creationId xmlns:a16="http://schemas.microsoft.com/office/drawing/2014/main" id="{FDC0644D-D297-4069-8238-58137E7FE04E}"/>
              </a:ext>
            </a:extLst>
          </p:cNvPr>
          <p:cNvPicPr>
            <a:picLocks noChangeAspect="1"/>
          </p:cNvPicPr>
          <p:nvPr/>
        </p:nvPicPr>
        <p:blipFill>
          <a:blip r:embed="rId3"/>
          <a:stretch>
            <a:fillRect/>
          </a:stretch>
        </p:blipFill>
        <p:spPr>
          <a:xfrm>
            <a:off x="496712" y="2833085"/>
            <a:ext cx="5200002" cy="2986080"/>
          </a:xfrm>
          <a:prstGeom prst="rect">
            <a:avLst/>
          </a:prstGeom>
        </p:spPr>
      </p:pic>
      <p:pic>
        <p:nvPicPr>
          <p:cNvPr id="7" name="Picture 6">
            <a:extLst>
              <a:ext uri="{FF2B5EF4-FFF2-40B4-BE49-F238E27FC236}">
                <a16:creationId xmlns:a16="http://schemas.microsoft.com/office/drawing/2014/main" id="{38CD8469-4BB1-4E93-9991-CA4A539DE715}"/>
              </a:ext>
            </a:extLst>
          </p:cNvPr>
          <p:cNvPicPr>
            <a:picLocks noChangeAspect="1"/>
          </p:cNvPicPr>
          <p:nvPr/>
        </p:nvPicPr>
        <p:blipFill>
          <a:blip r:embed="rId4"/>
          <a:stretch>
            <a:fillRect/>
          </a:stretch>
        </p:blipFill>
        <p:spPr>
          <a:xfrm>
            <a:off x="6027811" y="2833085"/>
            <a:ext cx="5228638" cy="2986080"/>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1308389"/>
            <a:ext cx="9624451" cy="1380103"/>
          </a:xfrm>
          <a:prstGeom prst="rect">
            <a:avLst/>
          </a:prstGeom>
        </p:spPr>
        <p:txBody>
          <a:bodyPr vert="horz" lIns="91440" tIns="45720" rIns="91440" bIns="45720" rtlCol="0" anchor="t">
            <a:normAutofit/>
          </a:bodyPr>
          <a:lstStyle/>
          <a:p>
            <a:pPr>
              <a:lnSpc>
                <a:spcPct val="100000"/>
              </a:lnSpc>
              <a:spcBef>
                <a:spcPts val="1400"/>
              </a:spcBef>
            </a:pPr>
            <a:r>
              <a:rPr lang="en-US" sz="2000" dirty="0">
                <a:solidFill>
                  <a:schemeClr val="accent3">
                    <a:lumMod val="25000"/>
                  </a:schemeClr>
                </a:solidFill>
                <a:latin typeface="Abadi"/>
              </a:rPr>
              <a:t>Decision tree is the model with the best classification score</a:t>
            </a:r>
            <a:endParaRPr lang="en-US" sz="20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7" name="Picture 6">
            <a:extLst>
              <a:ext uri="{FF2B5EF4-FFF2-40B4-BE49-F238E27FC236}">
                <a16:creationId xmlns:a16="http://schemas.microsoft.com/office/drawing/2014/main" id="{9499E1BB-89AE-4895-895B-102BD56570CA}"/>
              </a:ext>
            </a:extLst>
          </p:cNvPr>
          <p:cNvPicPr>
            <a:picLocks noChangeAspect="1"/>
          </p:cNvPicPr>
          <p:nvPr/>
        </p:nvPicPr>
        <p:blipFill rotWithShape="1">
          <a:blip r:embed="rId3"/>
          <a:srcRect t="41207" r="46397"/>
          <a:stretch/>
        </p:blipFill>
        <p:spPr>
          <a:xfrm>
            <a:off x="7487441" y="2258675"/>
            <a:ext cx="3618839" cy="2857405"/>
          </a:xfrm>
          <a:prstGeom prst="rect">
            <a:avLst/>
          </a:prstGeom>
        </p:spPr>
      </p:pic>
      <p:pic>
        <p:nvPicPr>
          <p:cNvPr id="10" name="Picture 9">
            <a:extLst>
              <a:ext uri="{FF2B5EF4-FFF2-40B4-BE49-F238E27FC236}">
                <a16:creationId xmlns:a16="http://schemas.microsoft.com/office/drawing/2014/main" id="{908EB370-DFB1-4E12-8733-1446D5D5D1C6}"/>
              </a:ext>
            </a:extLst>
          </p:cNvPr>
          <p:cNvPicPr>
            <a:picLocks noChangeAspect="1"/>
          </p:cNvPicPr>
          <p:nvPr/>
        </p:nvPicPr>
        <p:blipFill>
          <a:blip r:embed="rId4"/>
          <a:stretch>
            <a:fillRect/>
          </a:stretch>
        </p:blipFill>
        <p:spPr>
          <a:xfrm>
            <a:off x="268068" y="2750920"/>
            <a:ext cx="6878125" cy="1872917"/>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1314939"/>
            <a:ext cx="4435035" cy="3811588"/>
          </a:xfrm>
          <a:prstGeom prst="rect">
            <a:avLst/>
          </a:prstGeom>
        </p:spPr>
        <p:txBody>
          <a:bodyPr>
            <a:normAutofit/>
          </a:bodyPr>
          <a:lstStyle/>
          <a:p>
            <a:r>
              <a:rPr lang="en-US" sz="1800" b="0" i="0" u="none" strike="noStrike" baseline="0" dirty="0">
                <a:solidFill>
                  <a:srgbClr val="292929"/>
                </a:solidFill>
                <a:latin typeface="Abadi" panose="020B0604020104020204" pitchFamily="34" charset="0"/>
              </a:rPr>
              <a:t>Confusion matrix for the decision tree classifier shows that the model can distinguish between the different classes. </a:t>
            </a:r>
          </a:p>
          <a:p>
            <a:endParaRPr lang="en-US" sz="1800" b="0" i="0" u="none" strike="noStrike" baseline="0" dirty="0">
              <a:solidFill>
                <a:srgbClr val="292929"/>
              </a:solidFill>
              <a:latin typeface="Abadi" panose="020B0604020104020204" pitchFamily="34" charset="0"/>
            </a:endParaRPr>
          </a:p>
          <a:p>
            <a:r>
              <a:rPr lang="en-US" sz="1800" b="0" i="0" u="none" strike="noStrike" baseline="0" dirty="0">
                <a:solidFill>
                  <a:srgbClr val="292929"/>
                </a:solidFill>
                <a:latin typeface="Abadi" panose="020B0604020104020204" pitchFamily="34" charset="0"/>
              </a:rPr>
              <a:t>The main error seems to be the false positives, 3 unsuccessful launch are labeled as successful by the classifier.</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040FC230-B04B-4CFA-9CD5-0F0109310F26}"/>
              </a:ext>
            </a:extLst>
          </p:cNvPr>
          <p:cNvPicPr>
            <a:picLocks noChangeAspect="1"/>
          </p:cNvPicPr>
          <p:nvPr/>
        </p:nvPicPr>
        <p:blipFill>
          <a:blip r:embed="rId3"/>
          <a:stretch>
            <a:fillRect/>
          </a:stretch>
        </p:blipFill>
        <p:spPr>
          <a:xfrm>
            <a:off x="5541738" y="1789535"/>
            <a:ext cx="4953691" cy="4210638"/>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320165"/>
            <a:ext cx="10429435" cy="4351338"/>
          </a:xfrm>
          <a:prstGeom prst="rect">
            <a:avLst/>
          </a:prstGeom>
        </p:spPr>
        <p:txBody>
          <a:bodyPr>
            <a:normAutofit/>
          </a:bodyPr>
          <a:lstStyle/>
          <a:p>
            <a:pPr marL="0" indent="0">
              <a:buNone/>
            </a:pPr>
            <a:endParaRPr lang="it-IT" sz="1800" b="0" i="0" u="none" strike="noStrike" baseline="0" dirty="0">
              <a:solidFill>
                <a:srgbClr val="292929"/>
              </a:solidFill>
              <a:latin typeface="Abadi" panose="020B0604020104020204" pitchFamily="34" charset="0"/>
            </a:endParaRPr>
          </a:p>
          <a:p>
            <a:r>
              <a:rPr lang="en-US" sz="2000" b="0" i="0" u="none" strike="noStrike" baseline="0" dirty="0">
                <a:solidFill>
                  <a:srgbClr val="292929"/>
                </a:solidFill>
                <a:latin typeface="Abadi" panose="020B0604020104020204" pitchFamily="34" charset="0"/>
              </a:rPr>
              <a:t>The higher are the number of flight for a launch site, the better is the success rate for that launch site.</a:t>
            </a:r>
          </a:p>
          <a:p>
            <a:endParaRPr lang="en-US" sz="2000" b="0" i="0" u="none" strike="noStrike" baseline="0" dirty="0">
              <a:solidFill>
                <a:srgbClr val="292929"/>
              </a:solidFill>
              <a:latin typeface="Abadi" panose="020B0604020104020204" pitchFamily="34" charset="0"/>
            </a:endParaRPr>
          </a:p>
          <a:p>
            <a:r>
              <a:rPr lang="en-US" sz="2000" b="0" i="0" u="none" strike="noStrike" baseline="0" dirty="0">
                <a:solidFill>
                  <a:srgbClr val="000000"/>
                </a:solidFill>
                <a:latin typeface="Abadi" panose="020B0604020104020204" pitchFamily="34" charset="0"/>
              </a:rPr>
              <a:t>Launch success rate show a strong increment from 2013 till today.</a:t>
            </a:r>
          </a:p>
          <a:p>
            <a:endParaRPr lang="en-US" sz="2000" b="0" i="0" u="none" strike="noStrike" baseline="0" dirty="0">
              <a:solidFill>
                <a:srgbClr val="000000"/>
              </a:solidFill>
              <a:latin typeface="Abadi" panose="020B0604020104020204" pitchFamily="34" charset="0"/>
            </a:endParaRPr>
          </a:p>
          <a:p>
            <a:r>
              <a:rPr lang="en-US" sz="2000" b="0" i="0" u="none" strike="noStrike" baseline="0" dirty="0">
                <a:solidFill>
                  <a:srgbClr val="292929"/>
                </a:solidFill>
                <a:latin typeface="Abadi" panose="020B0604020104020204" pitchFamily="34" charset="0"/>
              </a:rPr>
              <a:t>Orbits </a:t>
            </a:r>
            <a:r>
              <a:rPr lang="en-US" sz="2000" b="0" i="0" u="none" strike="noStrike" baseline="0" dirty="0">
                <a:solidFill>
                  <a:srgbClr val="000000"/>
                </a:solidFill>
                <a:latin typeface="Abadi" panose="020B0604020104020204" pitchFamily="34" charset="0"/>
              </a:rPr>
              <a:t>ES-L1, GEO, HEO, SSO, VLEO has the most success rate.</a:t>
            </a:r>
          </a:p>
          <a:p>
            <a:endParaRPr lang="en-US" sz="2000" b="0" i="0" u="none" strike="noStrike" baseline="0" dirty="0">
              <a:solidFill>
                <a:srgbClr val="000000"/>
              </a:solidFill>
              <a:latin typeface="Abadi" panose="020B0604020104020204" pitchFamily="34" charset="0"/>
            </a:endParaRPr>
          </a:p>
          <a:p>
            <a:r>
              <a:rPr lang="en-US" sz="2000" b="0" i="0" u="none" strike="noStrike" baseline="0" dirty="0">
                <a:solidFill>
                  <a:srgbClr val="292929"/>
                </a:solidFill>
                <a:latin typeface="Abadi" panose="020B0604020104020204" pitchFamily="34" charset="0"/>
              </a:rPr>
              <a:t>KSC LC-39A has the most successful launches of any sites.</a:t>
            </a:r>
          </a:p>
          <a:p>
            <a:endParaRPr lang="en-US" sz="2000" b="0" i="0" u="none" strike="noStrike" baseline="0" dirty="0">
              <a:solidFill>
                <a:srgbClr val="292929"/>
              </a:solidFill>
              <a:latin typeface="Abadi" panose="020B0604020104020204" pitchFamily="34" charset="0"/>
            </a:endParaRPr>
          </a:p>
          <a:p>
            <a:r>
              <a:rPr lang="en-US" sz="2000" b="0" i="0" u="none" strike="noStrike" baseline="0" dirty="0">
                <a:solidFill>
                  <a:srgbClr val="292929"/>
                </a:solidFill>
                <a:latin typeface="Abadi" panose="020B0604020104020204" pitchFamily="34" charset="0"/>
              </a:rPr>
              <a:t>The Decision tree classifier is the best machine learning algorithm for this project.</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92000" y="1296000"/>
            <a:ext cx="8982315"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000" dirty="0">
                <a:solidFill>
                  <a:srgbClr val="0B49CB"/>
                </a:solidFill>
                <a:latin typeface="Abadi"/>
              </a:rPr>
              <a:t>Executive Summary</a:t>
            </a:r>
          </a:p>
          <a:p>
            <a:pPr>
              <a:lnSpc>
                <a:spcPct val="120000"/>
              </a:lnSpc>
              <a:spcBef>
                <a:spcPts val="1400"/>
              </a:spcBef>
            </a:pPr>
            <a:r>
              <a:rPr lang="en-US" sz="8000" dirty="0">
                <a:solidFill>
                  <a:schemeClr val="accent3">
                    <a:lumMod val="25000"/>
                  </a:schemeClr>
                </a:solidFill>
                <a:latin typeface="Abadi"/>
              </a:rPr>
              <a:t>Data collection methodology:</a:t>
            </a:r>
          </a:p>
          <a:p>
            <a:pPr lvl="1">
              <a:lnSpc>
                <a:spcPct val="120000"/>
              </a:lnSpc>
              <a:spcBef>
                <a:spcPts val="1400"/>
              </a:spcBef>
            </a:pPr>
            <a:r>
              <a:rPr lang="en-US" sz="6400" dirty="0">
                <a:solidFill>
                  <a:schemeClr val="bg2">
                    <a:lumMod val="50000"/>
                  </a:schemeClr>
                </a:solidFill>
                <a:latin typeface="Abadi"/>
              </a:rPr>
              <a:t>Data has been collected using SpaceX API and web scraping from Wikipedia.</a:t>
            </a:r>
          </a:p>
          <a:p>
            <a:pPr>
              <a:lnSpc>
                <a:spcPct val="120000"/>
              </a:lnSpc>
              <a:spcBef>
                <a:spcPts val="1400"/>
              </a:spcBef>
            </a:pPr>
            <a:r>
              <a:rPr lang="en-US" sz="8000" dirty="0">
                <a:solidFill>
                  <a:schemeClr val="accent3">
                    <a:lumMod val="25000"/>
                  </a:schemeClr>
                </a:solidFill>
                <a:latin typeface="Abadi"/>
              </a:rPr>
              <a:t>Perform data wrangling</a:t>
            </a:r>
          </a:p>
          <a:p>
            <a:pPr lvl="1">
              <a:lnSpc>
                <a:spcPct val="120000"/>
              </a:lnSpc>
              <a:spcBef>
                <a:spcPts val="1400"/>
              </a:spcBef>
            </a:pPr>
            <a:r>
              <a:rPr lang="en-US" sz="6400" dirty="0">
                <a:solidFill>
                  <a:schemeClr val="bg2">
                    <a:lumMod val="50000"/>
                  </a:schemeClr>
                </a:solidFill>
                <a:latin typeface="Abadi"/>
              </a:rPr>
              <a:t>One hot encoding it has been applied to categorical features</a:t>
            </a:r>
          </a:p>
          <a:p>
            <a:pPr>
              <a:lnSpc>
                <a:spcPct val="120000"/>
              </a:lnSpc>
              <a:spcBef>
                <a:spcPts val="1400"/>
              </a:spcBef>
            </a:pPr>
            <a:r>
              <a:rPr lang="en-US" sz="80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000" dirty="0">
                <a:solidFill>
                  <a:schemeClr val="accent3">
                    <a:lumMod val="25000"/>
                  </a:schemeClr>
                </a:solidFill>
                <a:latin typeface="Abadi"/>
              </a:rPr>
              <a:t>Perform interactive visual analytics using Folium and </a:t>
            </a:r>
            <a:r>
              <a:rPr lang="en-US" sz="8000" dirty="0" err="1">
                <a:solidFill>
                  <a:schemeClr val="accent3">
                    <a:lumMod val="25000"/>
                  </a:schemeClr>
                </a:solidFill>
                <a:latin typeface="Abadi"/>
              </a:rPr>
              <a:t>Plotly</a:t>
            </a:r>
            <a:r>
              <a:rPr lang="en-US" sz="8000" dirty="0">
                <a:solidFill>
                  <a:schemeClr val="accent3">
                    <a:lumMod val="25000"/>
                  </a:schemeClr>
                </a:solidFill>
                <a:latin typeface="Abadi"/>
              </a:rPr>
              <a:t> Dash</a:t>
            </a:r>
          </a:p>
          <a:p>
            <a:pPr>
              <a:lnSpc>
                <a:spcPct val="120000"/>
              </a:lnSpc>
              <a:spcBef>
                <a:spcPts val="1400"/>
              </a:spcBef>
            </a:pPr>
            <a:r>
              <a:rPr lang="en-US" sz="8000" dirty="0">
                <a:solidFill>
                  <a:schemeClr val="accent3">
                    <a:lumMod val="25000"/>
                  </a:schemeClr>
                </a:solidFill>
                <a:latin typeface="Abadi"/>
              </a:rPr>
              <a:t>Perform predictive analysis using classification models</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92000" y="1296000"/>
            <a:ext cx="10515600" cy="4351338"/>
          </a:xfrm>
          <a:prstGeom prst="rect">
            <a:avLst/>
          </a:prstGeom>
        </p:spPr>
        <p:txBody>
          <a:bodyPr/>
          <a:lstStyle/>
          <a:p>
            <a:r>
              <a:rPr lang="it-IT" sz="2000" dirty="0">
                <a:solidFill>
                  <a:schemeClr val="accent3">
                    <a:lumMod val="25000"/>
                  </a:schemeClr>
                </a:solidFill>
                <a:latin typeface="Abadi"/>
              </a:rPr>
              <a:t>Data has been collected using different methods</a:t>
            </a:r>
            <a:r>
              <a:rPr lang="en-US" sz="2000" dirty="0">
                <a:solidFill>
                  <a:schemeClr val="accent3">
                    <a:lumMod val="25000"/>
                  </a:schemeClr>
                </a:solidFill>
                <a:latin typeface="Abadi"/>
              </a:rPr>
              <a:t> </a:t>
            </a:r>
          </a:p>
          <a:p>
            <a:endParaRPr lang="en-US" sz="2400" dirty="0">
              <a:solidFill>
                <a:schemeClr val="accent3">
                  <a:lumMod val="25000"/>
                </a:schemeClr>
              </a:solidFill>
              <a:latin typeface="Abadi" panose="020B0604020104020204" pitchFamily="34" charset="0"/>
            </a:endParaRPr>
          </a:p>
          <a:p>
            <a:pPr lvl="1"/>
            <a:r>
              <a:rPr lang="en-US" sz="1600" dirty="0">
                <a:solidFill>
                  <a:schemeClr val="accent3">
                    <a:lumMod val="25000"/>
                  </a:schemeClr>
                </a:solidFill>
                <a:latin typeface="Abadi" panose="020B0604020104020204" pitchFamily="34" charset="0"/>
              </a:rPr>
              <a:t>Data collection was performed using get request to the SpaceX API</a:t>
            </a:r>
          </a:p>
          <a:p>
            <a:pPr lvl="1"/>
            <a:endParaRPr lang="en-US" sz="1600" dirty="0">
              <a:solidFill>
                <a:schemeClr val="accent3">
                  <a:lumMod val="25000"/>
                </a:schemeClr>
              </a:solidFill>
              <a:latin typeface="Abadi" panose="020B0604020104020204" pitchFamily="34" charset="0"/>
            </a:endParaRPr>
          </a:p>
          <a:p>
            <a:pPr lvl="1"/>
            <a:r>
              <a:rPr lang="en-US" sz="1600" dirty="0">
                <a:solidFill>
                  <a:schemeClr val="accent3">
                    <a:lumMod val="25000"/>
                  </a:schemeClr>
                </a:solidFill>
                <a:latin typeface="Abadi" panose="020B0604020104020204" pitchFamily="34" charset="0"/>
              </a:rPr>
              <a:t>Next, we transformed the response content as a Json and turn it into a pandas </a:t>
            </a:r>
            <a:r>
              <a:rPr lang="en-US" sz="1600" dirty="0" err="1">
                <a:solidFill>
                  <a:schemeClr val="accent3">
                    <a:lumMod val="25000"/>
                  </a:schemeClr>
                </a:solidFill>
                <a:latin typeface="Abadi" panose="020B0604020104020204" pitchFamily="34" charset="0"/>
              </a:rPr>
              <a:t>dataframe</a:t>
            </a:r>
            <a:endParaRPr lang="en-US" sz="1600" dirty="0">
              <a:solidFill>
                <a:schemeClr val="accent3">
                  <a:lumMod val="25000"/>
                </a:schemeClr>
              </a:solidFill>
              <a:latin typeface="Abadi" panose="020B0604020104020204" pitchFamily="34" charset="0"/>
            </a:endParaRPr>
          </a:p>
          <a:p>
            <a:pPr lvl="1"/>
            <a:endParaRPr lang="en-US" sz="1600" dirty="0">
              <a:solidFill>
                <a:schemeClr val="accent3">
                  <a:lumMod val="25000"/>
                </a:schemeClr>
              </a:solidFill>
              <a:latin typeface="Abadi" panose="020B0604020104020204" pitchFamily="34" charset="0"/>
            </a:endParaRPr>
          </a:p>
          <a:p>
            <a:pPr lvl="1"/>
            <a:r>
              <a:rPr lang="en-US" sz="1600" dirty="0">
                <a:solidFill>
                  <a:schemeClr val="accent3">
                    <a:lumMod val="25000"/>
                  </a:schemeClr>
                </a:solidFill>
                <a:latin typeface="Abadi" panose="020B0604020104020204" pitchFamily="34" charset="0"/>
              </a:rPr>
              <a:t>Then data has been cleaned, filling missing values with the mean</a:t>
            </a:r>
          </a:p>
          <a:p>
            <a:pPr lvl="1"/>
            <a:endParaRPr lang="en-US" sz="1600" dirty="0">
              <a:solidFill>
                <a:schemeClr val="accent3">
                  <a:lumMod val="25000"/>
                </a:schemeClr>
              </a:solidFill>
              <a:latin typeface="Abadi" panose="020B0604020104020204" pitchFamily="34" charset="0"/>
            </a:endParaRPr>
          </a:p>
          <a:p>
            <a:pPr lvl="1"/>
            <a:r>
              <a:rPr lang="en-US" sz="1600" dirty="0">
                <a:solidFill>
                  <a:schemeClr val="accent3">
                    <a:lumMod val="25000"/>
                  </a:schemeClr>
                </a:solidFill>
                <a:latin typeface="Abadi" panose="020B0604020104020204" pitchFamily="34" charset="0"/>
              </a:rPr>
              <a:t>After through web scraping we got data from Wikipedia for Falcon 9 launch using </a:t>
            </a:r>
            <a:r>
              <a:rPr lang="en-US" sz="1600" dirty="0" err="1">
                <a:solidFill>
                  <a:schemeClr val="accent3">
                    <a:lumMod val="25000"/>
                  </a:schemeClr>
                </a:solidFill>
                <a:latin typeface="Abadi" panose="020B0604020104020204" pitchFamily="34" charset="0"/>
              </a:rPr>
              <a:t>BeautifulSoup</a:t>
            </a:r>
            <a:endParaRPr lang="en-US" sz="1600" dirty="0">
              <a:solidFill>
                <a:schemeClr val="accent3">
                  <a:lumMod val="25000"/>
                </a:schemeClr>
              </a:solidFill>
              <a:latin typeface="Abadi" panose="020B0604020104020204" pitchFamily="34" charset="0"/>
            </a:endParaRPr>
          </a:p>
          <a:p>
            <a:pPr lvl="1"/>
            <a:endParaRPr lang="en-US" sz="1600" dirty="0">
              <a:solidFill>
                <a:schemeClr val="accent3">
                  <a:lumMod val="25000"/>
                </a:schemeClr>
              </a:solidFill>
              <a:latin typeface="Abadi" panose="020B0604020104020204" pitchFamily="34" charset="0"/>
            </a:endParaRPr>
          </a:p>
          <a:p>
            <a:pPr lvl="1"/>
            <a:r>
              <a:rPr lang="en-US" sz="1600" dirty="0">
                <a:solidFill>
                  <a:schemeClr val="accent3">
                    <a:lumMod val="25000"/>
                  </a:schemeClr>
                </a:solidFill>
                <a:latin typeface="Abadi" panose="020B0604020104020204" pitchFamily="34" charset="0"/>
              </a:rPr>
              <a:t>The goal was to obtain the launch records as HTML table, parse the table and convert it to a </a:t>
            </a:r>
            <a:r>
              <a:rPr lang="en-US" sz="1600" dirty="0" err="1">
                <a:solidFill>
                  <a:schemeClr val="accent3">
                    <a:lumMod val="25000"/>
                  </a:schemeClr>
                </a:solidFill>
                <a:latin typeface="Abadi" panose="020B0604020104020204" pitchFamily="34" charset="0"/>
              </a:rPr>
              <a:t>dataframe</a:t>
            </a:r>
            <a:endParaRPr lang="en-US" sz="16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792000" y="1296000"/>
            <a:ext cx="4640263" cy="4225925"/>
          </a:xfrm>
          <a:prstGeom prst="rect">
            <a:avLst/>
          </a:prstGeom>
        </p:spPr>
        <p:txBody>
          <a:bodyPr vert="horz" lIns="91440" tIns="45720" rIns="91440" bIns="45720" rtlCol="0" anchor="t">
            <a:normAutofit/>
          </a:bodyPr>
          <a:lstStyle/>
          <a:p>
            <a:pPr>
              <a:lnSpc>
                <a:spcPct val="100000"/>
              </a:lnSpc>
              <a:spcBef>
                <a:spcPts val="1400"/>
              </a:spcBef>
            </a:pPr>
            <a:endParaRPr lang="en-US" sz="2000" dirty="0">
              <a:solidFill>
                <a:schemeClr val="accent3">
                  <a:lumMod val="25000"/>
                </a:schemeClr>
              </a:solidFill>
              <a:latin typeface="Abadi" panose="020B0604020104020204" pitchFamily="34" charset="0"/>
            </a:endParaRPr>
          </a:p>
          <a:p>
            <a:pPr>
              <a:lnSpc>
                <a:spcPct val="100000"/>
              </a:lnSpc>
              <a:spcBef>
                <a:spcPts val="1400"/>
              </a:spcBef>
            </a:pPr>
            <a:r>
              <a:rPr lang="en-US" sz="2000" dirty="0">
                <a:solidFill>
                  <a:schemeClr val="accent3">
                    <a:lumMod val="25000"/>
                  </a:schemeClr>
                </a:solidFill>
                <a:latin typeface="Abadi" panose="020B0604020104020204" pitchFamily="34" charset="0"/>
              </a:rPr>
              <a:t>I used the get request to the SpaceX API to collect data, clean the requested data and did some basic data wrangling</a:t>
            </a:r>
          </a:p>
          <a:p>
            <a:pPr marL="0" indent="0" algn="l">
              <a:buNone/>
            </a:pPr>
            <a:endParaRPr lang="it-IT" sz="1200" b="0" i="0" u="none" strike="noStrike" baseline="0" dirty="0">
              <a:solidFill>
                <a:srgbClr val="000000"/>
              </a:solidFill>
              <a:latin typeface="Abadi" panose="020B0604020104020204" pitchFamily="34" charset="0"/>
            </a:endParaRPr>
          </a:p>
          <a:p>
            <a:pPr marL="0" indent="0" algn="l">
              <a:buNone/>
            </a:pPr>
            <a:endParaRPr lang="it-IT" sz="1200" dirty="0">
              <a:solidFill>
                <a:srgbClr val="000000"/>
              </a:solidFill>
              <a:latin typeface="Abadi" panose="020B0604020104020204" pitchFamily="34" charset="0"/>
            </a:endParaRPr>
          </a:p>
          <a:p>
            <a:pPr marL="0" indent="0" algn="l">
              <a:buNone/>
            </a:pPr>
            <a:endParaRPr lang="it-IT" sz="1400" b="0" i="0" u="none" strike="noStrike" baseline="0" dirty="0">
              <a:solidFill>
                <a:srgbClr val="000000"/>
              </a:solidFill>
              <a:latin typeface="Abadi" panose="020B0604020104020204" pitchFamily="34" charset="0"/>
            </a:endParaRPr>
          </a:p>
          <a:p>
            <a:r>
              <a:rPr lang="en-US" sz="2000" b="0" i="0" u="none" strike="noStrike" baseline="0" dirty="0">
                <a:solidFill>
                  <a:srgbClr val="292929"/>
                </a:solidFill>
                <a:latin typeface="Abadi" panose="020B0604020104020204" pitchFamily="34" charset="0"/>
              </a:rPr>
              <a:t>The link to the notebook is</a:t>
            </a:r>
          </a:p>
          <a:p>
            <a:pPr marL="0" indent="0">
              <a:buNone/>
            </a:pPr>
            <a:r>
              <a:rPr lang="en-US" sz="2000" dirty="0">
                <a:solidFill>
                  <a:srgbClr val="1C7CDB"/>
                </a:solidFill>
                <a:latin typeface="Abadi" panose="020B0604020104020204" pitchFamily="34" charset="0"/>
                <a:hlinkClick r:id="rId3"/>
              </a:rPr>
              <a:t>Data collection</a:t>
            </a:r>
            <a:endParaRPr lang="en-US" sz="2000" dirty="0">
              <a:solidFill>
                <a:srgbClr val="1C7CDB"/>
              </a:solidFill>
              <a:latin typeface="Abadi" panose="020B0604020104020204" pitchFamily="34" charset="0"/>
            </a:endParaRPr>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7" name="Picture 6">
            <a:extLst>
              <a:ext uri="{FF2B5EF4-FFF2-40B4-BE49-F238E27FC236}">
                <a16:creationId xmlns:a16="http://schemas.microsoft.com/office/drawing/2014/main" id="{E892DF0C-BA97-4FB5-AEB1-9F9432CF9BEF}"/>
              </a:ext>
            </a:extLst>
          </p:cNvPr>
          <p:cNvPicPr>
            <a:picLocks noChangeAspect="1"/>
          </p:cNvPicPr>
          <p:nvPr/>
        </p:nvPicPr>
        <p:blipFill>
          <a:blip r:embed="rId4"/>
          <a:stretch>
            <a:fillRect/>
          </a:stretch>
        </p:blipFill>
        <p:spPr>
          <a:xfrm>
            <a:off x="5461001" y="3314181"/>
            <a:ext cx="6212714" cy="692419"/>
          </a:xfrm>
          <a:prstGeom prst="rect">
            <a:avLst/>
          </a:prstGeom>
        </p:spPr>
      </p:pic>
      <p:pic>
        <p:nvPicPr>
          <p:cNvPr id="9" name="Picture 8">
            <a:extLst>
              <a:ext uri="{FF2B5EF4-FFF2-40B4-BE49-F238E27FC236}">
                <a16:creationId xmlns:a16="http://schemas.microsoft.com/office/drawing/2014/main" id="{09B26809-7B7B-44D8-9849-3701F1C84054}"/>
              </a:ext>
            </a:extLst>
          </p:cNvPr>
          <p:cNvPicPr>
            <a:picLocks noChangeAspect="1"/>
          </p:cNvPicPr>
          <p:nvPr/>
        </p:nvPicPr>
        <p:blipFill>
          <a:blip r:embed="rId5"/>
          <a:stretch>
            <a:fillRect/>
          </a:stretch>
        </p:blipFill>
        <p:spPr>
          <a:xfrm>
            <a:off x="5461001" y="4465390"/>
            <a:ext cx="6212714" cy="1006421"/>
          </a:xfrm>
          <a:prstGeom prst="rect">
            <a:avLst/>
          </a:prstGeom>
        </p:spPr>
      </p:pic>
      <p:pic>
        <p:nvPicPr>
          <p:cNvPr id="11" name="Picture 10">
            <a:extLst>
              <a:ext uri="{FF2B5EF4-FFF2-40B4-BE49-F238E27FC236}">
                <a16:creationId xmlns:a16="http://schemas.microsoft.com/office/drawing/2014/main" id="{F58179A0-AC12-4637-B62F-62CD18EFFA7F}"/>
              </a:ext>
            </a:extLst>
          </p:cNvPr>
          <p:cNvPicPr>
            <a:picLocks noChangeAspect="1"/>
          </p:cNvPicPr>
          <p:nvPr/>
        </p:nvPicPr>
        <p:blipFill>
          <a:blip r:embed="rId6"/>
          <a:stretch>
            <a:fillRect/>
          </a:stretch>
        </p:blipFill>
        <p:spPr>
          <a:xfrm>
            <a:off x="5461001" y="1935916"/>
            <a:ext cx="6212714" cy="931907"/>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792000" y="1296000"/>
            <a:ext cx="3932238" cy="3811587"/>
          </a:xfrm>
          <a:prstGeom prst="rect">
            <a:avLst/>
          </a:prstGeom>
        </p:spPr>
        <p:txBody>
          <a:bodyPr lIns="91440" tIns="45720" rIns="91440" bIns="45720" anchor="t">
            <a:noAutofit/>
          </a:bodyPr>
          <a:lstStyle/>
          <a:p>
            <a:pPr algn="l"/>
            <a:endParaRPr lang="it-IT" sz="1800" b="0" i="0" u="none" strike="noStrike" baseline="0" dirty="0">
              <a:solidFill>
                <a:srgbClr val="000000"/>
              </a:solidFill>
              <a:latin typeface="Abadi" panose="020B0604020104020204" pitchFamily="34" charset="0"/>
            </a:endParaRPr>
          </a:p>
          <a:p>
            <a:r>
              <a:rPr lang="en-US" sz="2000" dirty="0" err="1">
                <a:solidFill>
                  <a:srgbClr val="292929"/>
                </a:solidFill>
                <a:latin typeface="Abadi" panose="020B0604020104020204" pitchFamily="34" charset="0"/>
              </a:rPr>
              <a:t>W</a:t>
            </a:r>
            <a:r>
              <a:rPr lang="en-US" sz="2000" b="0" i="0" u="none" strike="noStrike" baseline="0" dirty="0" err="1">
                <a:solidFill>
                  <a:srgbClr val="292929"/>
                </a:solidFill>
                <a:latin typeface="Abadi" panose="020B0604020104020204" pitchFamily="34" charset="0"/>
              </a:rPr>
              <a:t>ebscrap</a:t>
            </a:r>
            <a:r>
              <a:rPr lang="en-US" sz="2000" b="0" i="0" u="none" strike="noStrike" baseline="0" dirty="0">
                <a:solidFill>
                  <a:srgbClr val="292929"/>
                </a:solidFill>
                <a:latin typeface="Abadi" panose="020B0604020104020204" pitchFamily="34" charset="0"/>
              </a:rPr>
              <a:t> Falcon 9 launch records with </a:t>
            </a:r>
            <a:r>
              <a:rPr lang="en-US" sz="2000" b="0" i="0" u="none" strike="noStrike" baseline="0" dirty="0" err="1">
                <a:solidFill>
                  <a:srgbClr val="292929"/>
                </a:solidFill>
                <a:latin typeface="Abadi" panose="020B0604020104020204" pitchFamily="34" charset="0"/>
              </a:rPr>
              <a:t>BeautifulSoup</a:t>
            </a:r>
            <a:r>
              <a:rPr lang="en-US" sz="2000" b="0" i="0" u="none" strike="noStrike" baseline="0" dirty="0">
                <a:solidFill>
                  <a:srgbClr val="292929"/>
                </a:solidFill>
                <a:latin typeface="Abadi" panose="020B0604020104020204" pitchFamily="34" charset="0"/>
              </a:rPr>
              <a:t> from Wikipedia</a:t>
            </a:r>
          </a:p>
          <a:p>
            <a:endParaRPr lang="en-US" sz="2000" b="0" i="0" u="none" strike="noStrike" baseline="0" dirty="0">
              <a:solidFill>
                <a:srgbClr val="292929"/>
              </a:solidFill>
              <a:latin typeface="Abadi" panose="020B0604020104020204" pitchFamily="34" charset="0"/>
            </a:endParaRPr>
          </a:p>
          <a:p>
            <a:r>
              <a:rPr lang="en-US" sz="2000" b="0" i="0" u="none" strike="noStrike" baseline="0" dirty="0">
                <a:solidFill>
                  <a:srgbClr val="292929"/>
                </a:solidFill>
                <a:latin typeface="Abadi" panose="020B0604020104020204" pitchFamily="34" charset="0"/>
              </a:rPr>
              <a:t>Parsed the table and converted it into a pandas </a:t>
            </a:r>
            <a:r>
              <a:rPr lang="en-US" sz="2000" b="0" i="0" u="none" strike="noStrike" baseline="0" dirty="0" err="1">
                <a:solidFill>
                  <a:srgbClr val="292929"/>
                </a:solidFill>
                <a:latin typeface="Abadi" panose="020B0604020104020204" pitchFamily="34" charset="0"/>
              </a:rPr>
              <a:t>dataframe</a:t>
            </a:r>
            <a:r>
              <a:rPr lang="en-US" sz="2000" b="0" i="0" u="none" strike="noStrike" baseline="0" dirty="0">
                <a:solidFill>
                  <a:srgbClr val="292929"/>
                </a:solidFill>
                <a:latin typeface="Abadi" panose="020B0604020104020204" pitchFamily="34" charset="0"/>
              </a:rPr>
              <a:t>.</a:t>
            </a:r>
          </a:p>
          <a:p>
            <a:endParaRPr lang="en-US" sz="2000" b="0" i="0" u="none" strike="noStrike" baseline="0" dirty="0">
              <a:solidFill>
                <a:srgbClr val="292929"/>
              </a:solidFill>
              <a:latin typeface="Abadi" panose="020B0604020104020204" pitchFamily="34" charset="0"/>
            </a:endParaRPr>
          </a:p>
          <a:p>
            <a:r>
              <a:rPr lang="en-US" sz="2000" b="0" i="0" u="none" strike="noStrike" baseline="0" dirty="0">
                <a:solidFill>
                  <a:srgbClr val="292929"/>
                </a:solidFill>
                <a:latin typeface="Abadi" panose="020B0604020104020204" pitchFamily="34" charset="0"/>
              </a:rPr>
              <a:t>The link to the notebook is </a:t>
            </a:r>
          </a:p>
          <a:p>
            <a:pPr marL="0" indent="0">
              <a:buNone/>
            </a:pPr>
            <a:r>
              <a:rPr lang="en-US" sz="2000" b="0" i="0" u="none" strike="noStrike" baseline="0" dirty="0">
                <a:solidFill>
                  <a:srgbClr val="1C7CDB"/>
                </a:solidFill>
                <a:latin typeface="Abadi" panose="020B0604020104020204" pitchFamily="34" charset="0"/>
                <a:hlinkClick r:id="rId3"/>
              </a:rPr>
              <a:t>Web Scraping</a:t>
            </a:r>
            <a:endParaRPr lang="en-US" sz="2000" b="0" i="0" u="none" strike="noStrike" baseline="0" dirty="0">
              <a:solidFill>
                <a:srgbClr val="1C7CDB"/>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pic>
        <p:nvPicPr>
          <p:cNvPr id="7" name="Picture 6">
            <a:extLst>
              <a:ext uri="{FF2B5EF4-FFF2-40B4-BE49-F238E27FC236}">
                <a16:creationId xmlns:a16="http://schemas.microsoft.com/office/drawing/2014/main" id="{A794EF5E-F6D0-4C78-8C96-29A26D757381}"/>
              </a:ext>
            </a:extLst>
          </p:cNvPr>
          <p:cNvPicPr>
            <a:picLocks noChangeAspect="1"/>
          </p:cNvPicPr>
          <p:nvPr/>
        </p:nvPicPr>
        <p:blipFill rotWithShape="1">
          <a:blip r:embed="rId4"/>
          <a:srcRect b="80497"/>
          <a:stretch/>
        </p:blipFill>
        <p:spPr>
          <a:xfrm>
            <a:off x="4854649" y="1693832"/>
            <a:ext cx="6409956" cy="388900"/>
          </a:xfrm>
          <a:prstGeom prst="rect">
            <a:avLst/>
          </a:prstGeom>
        </p:spPr>
      </p:pic>
      <p:pic>
        <p:nvPicPr>
          <p:cNvPr id="9" name="Picture 8">
            <a:extLst>
              <a:ext uri="{FF2B5EF4-FFF2-40B4-BE49-F238E27FC236}">
                <a16:creationId xmlns:a16="http://schemas.microsoft.com/office/drawing/2014/main" id="{F7D09243-4FDF-430A-B3F0-027A0F0477AE}"/>
              </a:ext>
            </a:extLst>
          </p:cNvPr>
          <p:cNvPicPr>
            <a:picLocks noChangeAspect="1"/>
          </p:cNvPicPr>
          <p:nvPr/>
        </p:nvPicPr>
        <p:blipFill rotWithShape="1">
          <a:blip r:embed="rId4"/>
          <a:srcRect t="57920"/>
          <a:stretch/>
        </p:blipFill>
        <p:spPr>
          <a:xfrm>
            <a:off x="4870671" y="2220808"/>
            <a:ext cx="6414940" cy="839752"/>
          </a:xfrm>
          <a:prstGeom prst="rect">
            <a:avLst/>
          </a:prstGeom>
        </p:spPr>
      </p:pic>
      <p:pic>
        <p:nvPicPr>
          <p:cNvPr id="12" name="Picture 11">
            <a:extLst>
              <a:ext uri="{FF2B5EF4-FFF2-40B4-BE49-F238E27FC236}">
                <a16:creationId xmlns:a16="http://schemas.microsoft.com/office/drawing/2014/main" id="{2D3C3ABA-C8FE-4345-8D44-C0A2FD597800}"/>
              </a:ext>
            </a:extLst>
          </p:cNvPr>
          <p:cNvPicPr>
            <a:picLocks noChangeAspect="1"/>
          </p:cNvPicPr>
          <p:nvPr/>
        </p:nvPicPr>
        <p:blipFill>
          <a:blip r:embed="rId5"/>
          <a:stretch>
            <a:fillRect/>
          </a:stretch>
        </p:blipFill>
        <p:spPr>
          <a:xfrm>
            <a:off x="4854649" y="3234926"/>
            <a:ext cx="6409956" cy="381091"/>
          </a:xfrm>
          <a:prstGeom prst="rect">
            <a:avLst/>
          </a:prstGeom>
        </p:spPr>
      </p:pic>
      <p:pic>
        <p:nvPicPr>
          <p:cNvPr id="14" name="Picture 13">
            <a:extLst>
              <a:ext uri="{FF2B5EF4-FFF2-40B4-BE49-F238E27FC236}">
                <a16:creationId xmlns:a16="http://schemas.microsoft.com/office/drawing/2014/main" id="{F627CB43-1C91-4D77-BC24-5559BC239EC8}"/>
              </a:ext>
            </a:extLst>
          </p:cNvPr>
          <p:cNvPicPr>
            <a:picLocks noChangeAspect="1"/>
          </p:cNvPicPr>
          <p:nvPr/>
        </p:nvPicPr>
        <p:blipFill>
          <a:blip r:embed="rId6"/>
          <a:stretch>
            <a:fillRect/>
          </a:stretch>
        </p:blipFill>
        <p:spPr>
          <a:xfrm>
            <a:off x="4861879" y="3869886"/>
            <a:ext cx="6430962" cy="2161287"/>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879</TotalTime>
  <Words>1642</Words>
  <Application>Microsoft Office PowerPoint</Application>
  <PresentationFormat>Widescreen</PresentationFormat>
  <Paragraphs>242</Paragraphs>
  <Slides>46</Slides>
  <Notes>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46</vt:i4>
      </vt:variant>
    </vt:vector>
  </HeadingPairs>
  <TitlesOfParts>
    <vt:vector size="54" baseType="lpstr">
      <vt:lpstr>Abadi</vt:lpstr>
      <vt:lpstr>Arial</vt:lpstr>
      <vt:lpstr>Calibri</vt:lpstr>
      <vt:lpstr>Calibri Light</vt:lpstr>
      <vt:lpstr>IBM Plex Mono SemiBold</vt:lpstr>
      <vt:lpstr>IBM Plex Mono Text</vt:lpstr>
      <vt:lpstr>Wingdings</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Fulvio Pinna</cp:lastModifiedBy>
  <cp:revision>250</cp:revision>
  <dcterms:created xsi:type="dcterms:W3CDTF">2021-04-29T18:58:34Z</dcterms:created>
  <dcterms:modified xsi:type="dcterms:W3CDTF">2024-09-04T22:03:12Z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